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8731" r:id="rId4"/>
  </p:sldMasterIdLst>
  <p:notesMasterIdLst>
    <p:notesMasterId r:id="rId71"/>
  </p:notesMasterIdLst>
  <p:handoutMasterIdLst>
    <p:handoutMasterId r:id="rId72"/>
  </p:handoutMasterIdLst>
  <p:sldIdLst>
    <p:sldId id="257" r:id="rId5"/>
    <p:sldId id="2146847468" r:id="rId6"/>
    <p:sldId id="6031" r:id="rId7"/>
    <p:sldId id="2146847467" r:id="rId8"/>
    <p:sldId id="2146847469" r:id="rId9"/>
    <p:sldId id="2146847470" r:id="rId10"/>
    <p:sldId id="2146847471" r:id="rId11"/>
    <p:sldId id="2146847472" r:id="rId12"/>
    <p:sldId id="2146847473" r:id="rId13"/>
    <p:sldId id="283" r:id="rId14"/>
    <p:sldId id="284" r:id="rId15"/>
    <p:sldId id="297" r:id="rId16"/>
    <p:sldId id="298" r:id="rId17"/>
    <p:sldId id="299" r:id="rId18"/>
    <p:sldId id="300" r:id="rId19"/>
    <p:sldId id="301" r:id="rId20"/>
    <p:sldId id="302" r:id="rId21"/>
    <p:sldId id="303" r:id="rId22"/>
    <p:sldId id="305" r:id="rId23"/>
    <p:sldId id="306" r:id="rId24"/>
    <p:sldId id="2146847491" r:id="rId25"/>
    <p:sldId id="2146847492" r:id="rId26"/>
    <p:sldId id="2146847493" r:id="rId27"/>
    <p:sldId id="2146847494" r:id="rId28"/>
    <p:sldId id="2146847490" r:id="rId29"/>
    <p:sldId id="281" r:id="rId30"/>
    <p:sldId id="282" r:id="rId31"/>
    <p:sldId id="285" r:id="rId32"/>
    <p:sldId id="296" r:id="rId33"/>
    <p:sldId id="295" r:id="rId34"/>
    <p:sldId id="294" r:id="rId35"/>
    <p:sldId id="293" r:id="rId36"/>
    <p:sldId id="292" r:id="rId37"/>
    <p:sldId id="291" r:id="rId38"/>
    <p:sldId id="290" r:id="rId39"/>
    <p:sldId id="289" r:id="rId40"/>
    <p:sldId id="288" r:id="rId41"/>
    <p:sldId id="287" r:id="rId42"/>
    <p:sldId id="286" r:id="rId43"/>
    <p:sldId id="2146847496" r:id="rId44"/>
    <p:sldId id="2146847497" r:id="rId45"/>
    <p:sldId id="2146847495" r:id="rId46"/>
    <p:sldId id="2146847498" r:id="rId47"/>
    <p:sldId id="2146847499" r:id="rId48"/>
    <p:sldId id="2146847500" r:id="rId49"/>
    <p:sldId id="2146847501" r:id="rId50"/>
    <p:sldId id="2146847502" r:id="rId51"/>
    <p:sldId id="2146847503" r:id="rId52"/>
    <p:sldId id="2146847504" r:id="rId53"/>
    <p:sldId id="2146847505" r:id="rId54"/>
    <p:sldId id="2146847506" r:id="rId55"/>
    <p:sldId id="2146847507" r:id="rId56"/>
    <p:sldId id="2146847508" r:id="rId57"/>
    <p:sldId id="2146847509" r:id="rId58"/>
    <p:sldId id="2146847510" r:id="rId59"/>
    <p:sldId id="2146847511" r:id="rId60"/>
    <p:sldId id="2146847512" r:id="rId61"/>
    <p:sldId id="2146847513" r:id="rId62"/>
    <p:sldId id="2146847514" r:id="rId63"/>
    <p:sldId id="2146847515" r:id="rId64"/>
    <p:sldId id="2146847516" r:id="rId65"/>
    <p:sldId id="2146847517" r:id="rId66"/>
    <p:sldId id="2146847518" r:id="rId67"/>
    <p:sldId id="2146847519" r:id="rId68"/>
    <p:sldId id="2146847520" r:id="rId69"/>
    <p:sldId id="2146847521" r:id="rId70"/>
  </p:sldIdLst>
  <p:sldSz cx="9906000" cy="6858000" type="A4"/>
  <p:notesSz cx="6797675" cy="9928225"/>
  <p:custDataLst>
    <p:tags r:id="rId73"/>
  </p:custDataLst>
  <p:defaultTex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DBA263DE-BD82-44E4-B784-E409C526D576}">
          <p14:sldIdLst>
            <p14:sldId id="257"/>
            <p14:sldId id="2146847468"/>
            <p14:sldId id="6031"/>
            <p14:sldId id="2146847467"/>
            <p14:sldId id="2146847469"/>
            <p14:sldId id="2146847470"/>
            <p14:sldId id="2146847471"/>
            <p14:sldId id="2146847472"/>
            <p14:sldId id="2146847473"/>
            <p14:sldId id="283"/>
            <p14:sldId id="284"/>
            <p14:sldId id="297"/>
            <p14:sldId id="298"/>
            <p14:sldId id="299"/>
            <p14:sldId id="300"/>
            <p14:sldId id="301"/>
            <p14:sldId id="302"/>
            <p14:sldId id="303"/>
            <p14:sldId id="305"/>
            <p14:sldId id="306"/>
            <p14:sldId id="2146847491"/>
            <p14:sldId id="2146847492"/>
            <p14:sldId id="2146847493"/>
            <p14:sldId id="2146847494"/>
            <p14:sldId id="2146847490"/>
            <p14:sldId id="281"/>
            <p14:sldId id="282"/>
            <p14:sldId id="285"/>
            <p14:sldId id="296"/>
            <p14:sldId id="295"/>
            <p14:sldId id="294"/>
            <p14:sldId id="293"/>
            <p14:sldId id="292"/>
            <p14:sldId id="291"/>
            <p14:sldId id="290"/>
            <p14:sldId id="289"/>
            <p14:sldId id="288"/>
            <p14:sldId id="287"/>
            <p14:sldId id="286"/>
            <p14:sldId id="2146847496"/>
            <p14:sldId id="2146847497"/>
            <p14:sldId id="2146847495"/>
            <p14:sldId id="2146847498"/>
            <p14:sldId id="2146847499"/>
            <p14:sldId id="2146847500"/>
            <p14:sldId id="2146847501"/>
            <p14:sldId id="2146847502"/>
            <p14:sldId id="2146847503"/>
            <p14:sldId id="2146847504"/>
            <p14:sldId id="2146847505"/>
            <p14:sldId id="2146847506"/>
            <p14:sldId id="2146847507"/>
            <p14:sldId id="2146847508"/>
            <p14:sldId id="2146847509"/>
            <p14:sldId id="2146847510"/>
            <p14:sldId id="2146847511"/>
            <p14:sldId id="2146847512"/>
            <p14:sldId id="2146847513"/>
            <p14:sldId id="2146847514"/>
            <p14:sldId id="2146847515"/>
            <p14:sldId id="2146847516"/>
            <p14:sldId id="2146847517"/>
            <p14:sldId id="2146847518"/>
            <p14:sldId id="2146847519"/>
            <p14:sldId id="2146847520"/>
            <p14:sldId id="214684752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5" clrIdx="4"/>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7E79"/>
    <a:srgbClr val="009644"/>
    <a:srgbClr val="0100FE"/>
    <a:srgbClr val="388BD0"/>
    <a:srgbClr val="787F04"/>
    <a:srgbClr val="8BB88D"/>
    <a:srgbClr val="B798CF"/>
    <a:srgbClr val="3266FF"/>
    <a:srgbClr val="00D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FC734-B173-4B92-A0FD-5746755DC269}" v="109" dt="2023-06-15T07:25:04.08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7" autoAdjust="0"/>
    <p:restoredTop sz="94830" autoAdjust="0"/>
  </p:normalViewPr>
  <p:slideViewPr>
    <p:cSldViewPr snapToGrid="0">
      <p:cViewPr varScale="1">
        <p:scale>
          <a:sx n="120" d="100"/>
          <a:sy n="120" d="100"/>
        </p:scale>
        <p:origin x="1452"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4782" y="127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41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4" name="Rectangle 4"/>
          <p:cNvSpPr>
            <a:spLocks noGrp="1" noRot="1" noChangeAspect="1" noChangeArrowheads="1" noTextEdit="1"/>
          </p:cNvSpPr>
          <p:nvPr>
            <p:ph type="sldImg" idx="2"/>
          </p:nvPr>
        </p:nvSpPr>
        <p:spPr bwMode="auto">
          <a:xfrm>
            <a:off x="711200" y="746125"/>
            <a:ext cx="5375275" cy="3721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038026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2900142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326689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097657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667341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134586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106488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r>
              <a:rPr lang="hu-HU" dirty="0"/>
              <a:t>D2: TTG</a:t>
            </a:r>
          </a:p>
          <a:p>
            <a:r>
              <a:rPr lang="hu-HU" dirty="0"/>
              <a:t>D4: </a:t>
            </a:r>
            <a:r>
              <a:rPr lang="hu-HU" dirty="0" err="1"/>
              <a:t>TransnetBW</a:t>
            </a:r>
            <a:endParaRPr lang="hu-HU" dirty="0"/>
          </a:p>
          <a:p>
            <a:r>
              <a:rPr lang="hu-HU" dirty="0"/>
              <a:t>D7: Amprion</a:t>
            </a:r>
          </a:p>
          <a:p>
            <a:r>
              <a:rPr lang="hu-HU" dirty="0"/>
              <a:t>D8: 50Hz</a:t>
            </a:r>
            <a:endParaRPr lang="en-US" dirty="0"/>
          </a:p>
        </p:txBody>
      </p:sp>
    </p:spTree>
    <p:extLst>
      <p:ext uri="{BB962C8B-B14F-4D97-AF65-F5344CB8AC3E}">
        <p14:creationId xmlns:p14="http://schemas.microsoft.com/office/powerpoint/2010/main" val="239202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273893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64993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966801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1802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05341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300267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416449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62711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7" name="Footer Placeholder 7">
            <a:extLst>
              <a:ext uri="{FF2B5EF4-FFF2-40B4-BE49-F238E27FC236}">
                <a16:creationId xmlns:a16="http://schemas.microsoft.com/office/drawing/2014/main" id="{163FFC53-B4C8-3948-9F3E-8E9AA9898332}"/>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1196366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Footer Placeholder 7">
            <a:extLst>
              <a:ext uri="{FF2B5EF4-FFF2-40B4-BE49-F238E27FC236}">
                <a16:creationId xmlns:a16="http://schemas.microsoft.com/office/drawing/2014/main" id="{36FB24C9-4EA8-1C44-B915-5E92856272EC}"/>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84345921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30577" y="2379445"/>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164155F0-7259-0083-BF71-43D1E67CCCEF}"/>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3" name="Picture 2">
            <a:extLst>
              <a:ext uri="{FF2B5EF4-FFF2-40B4-BE49-F238E27FC236}">
                <a16:creationId xmlns:a16="http://schemas.microsoft.com/office/drawing/2014/main" id="{EF950830-2BF7-C01D-4F0A-2E779F7D92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4" name="Picture 3">
            <a:extLst>
              <a:ext uri="{FF2B5EF4-FFF2-40B4-BE49-F238E27FC236}">
                <a16:creationId xmlns:a16="http://schemas.microsoft.com/office/drawing/2014/main" id="{6F5D7B02-2C89-8B56-D153-D75A4FB69807}"/>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5" name="Picture 4">
            <a:extLst>
              <a:ext uri="{FF2B5EF4-FFF2-40B4-BE49-F238E27FC236}">
                <a16:creationId xmlns:a16="http://schemas.microsoft.com/office/drawing/2014/main" id="{6CAD0BF7-9004-357E-A3C5-901E0E39215F}"/>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 name="Picture 12" descr="http://www.ingenieurjobs.de/content/tinybrowser/image/transnetbw_gmbh.jpg">
            <a:extLst>
              <a:ext uri="{FF2B5EF4-FFF2-40B4-BE49-F238E27FC236}">
                <a16:creationId xmlns:a16="http://schemas.microsoft.com/office/drawing/2014/main" id="{07922BA7-FFCA-9BB3-353C-E4A1D55E104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id="{912105E6-8F9B-E326-5E91-22D6CDB2E1B5}"/>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8" name="Picture 7">
            <a:extLst>
              <a:ext uri="{FF2B5EF4-FFF2-40B4-BE49-F238E27FC236}">
                <a16:creationId xmlns:a16="http://schemas.microsoft.com/office/drawing/2014/main" id="{75BEF42A-4B4F-E77B-A2A5-D523BB14C7B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9" name="Picture 8">
            <a:extLst>
              <a:ext uri="{FF2B5EF4-FFF2-40B4-BE49-F238E27FC236}">
                <a16:creationId xmlns:a16="http://schemas.microsoft.com/office/drawing/2014/main" id="{A6360BB9-91EB-EFE7-F9C6-2939B4D04B5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0" name="Picture 9">
            <a:extLst>
              <a:ext uri="{FF2B5EF4-FFF2-40B4-BE49-F238E27FC236}">
                <a16:creationId xmlns:a16="http://schemas.microsoft.com/office/drawing/2014/main" id="{DE4C7996-BCB2-30BE-DEDB-5CCCCC5030C7}"/>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 name="Picture 10">
            <a:extLst>
              <a:ext uri="{FF2B5EF4-FFF2-40B4-BE49-F238E27FC236}">
                <a16:creationId xmlns:a16="http://schemas.microsoft.com/office/drawing/2014/main" id="{B00412DA-EBD7-8569-1175-50E3D515EB65}"/>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 name="Picture 11">
            <a:extLst>
              <a:ext uri="{FF2B5EF4-FFF2-40B4-BE49-F238E27FC236}">
                <a16:creationId xmlns:a16="http://schemas.microsoft.com/office/drawing/2014/main" id="{E2E1954F-3621-1EBD-580C-11A3A5CBF894}"/>
              </a:ext>
            </a:extLst>
          </p:cNvPr>
          <p:cNvPicPr>
            <a:picLocks noChangeAspect="1"/>
          </p:cNvPicPr>
          <p:nvPr userDrawn="1"/>
        </p:nvPicPr>
        <p:blipFill>
          <a:blip r:embed="rId12"/>
          <a:stretch>
            <a:fillRect/>
          </a:stretch>
        </p:blipFill>
        <p:spPr>
          <a:xfrm>
            <a:off x="324830" y="4088565"/>
            <a:ext cx="718857" cy="345045"/>
          </a:xfrm>
          <a:prstGeom prst="rect">
            <a:avLst/>
          </a:prstGeom>
        </p:spPr>
      </p:pic>
      <p:pic>
        <p:nvPicPr>
          <p:cNvPr id="13" name="Picture 12">
            <a:extLst>
              <a:ext uri="{FF2B5EF4-FFF2-40B4-BE49-F238E27FC236}">
                <a16:creationId xmlns:a16="http://schemas.microsoft.com/office/drawing/2014/main" id="{D1827105-5CD7-11E1-9836-7A9404AC8961}"/>
              </a:ext>
            </a:extLst>
          </p:cNvPr>
          <p:cNvPicPr>
            <a:picLocks noChangeAspect="1"/>
          </p:cNvPicPr>
          <p:nvPr userDrawn="1"/>
        </p:nvPicPr>
        <p:blipFill>
          <a:blip r:embed="rId13"/>
          <a:stretch>
            <a:fillRect/>
          </a:stretch>
        </p:blipFill>
        <p:spPr>
          <a:xfrm>
            <a:off x="216480" y="2964886"/>
            <a:ext cx="762321" cy="358625"/>
          </a:xfrm>
          <a:prstGeom prst="rect">
            <a:avLst/>
          </a:prstGeom>
        </p:spPr>
      </p:pic>
      <p:pic>
        <p:nvPicPr>
          <p:cNvPr id="14" name="Picture 13">
            <a:extLst>
              <a:ext uri="{FF2B5EF4-FFF2-40B4-BE49-F238E27FC236}">
                <a16:creationId xmlns:a16="http://schemas.microsoft.com/office/drawing/2014/main" id="{B4A38CAF-3C17-5297-D3D2-D54B6C8915C1}"/>
              </a:ext>
            </a:extLst>
          </p:cNvPr>
          <p:cNvPicPr>
            <a:picLocks noChangeAspect="1"/>
          </p:cNvPicPr>
          <p:nvPr userDrawn="1"/>
        </p:nvPicPr>
        <p:blipFill>
          <a:blip r:embed="rId14"/>
          <a:stretch>
            <a:fillRect/>
          </a:stretch>
        </p:blipFill>
        <p:spPr>
          <a:xfrm>
            <a:off x="205062" y="1981362"/>
            <a:ext cx="833968" cy="305962"/>
          </a:xfrm>
          <a:prstGeom prst="rect">
            <a:avLst/>
          </a:prstGeom>
        </p:spPr>
      </p:pic>
      <p:pic>
        <p:nvPicPr>
          <p:cNvPr id="17" name="Graphic 16">
            <a:extLst>
              <a:ext uri="{FF2B5EF4-FFF2-40B4-BE49-F238E27FC236}">
                <a16:creationId xmlns:a16="http://schemas.microsoft.com/office/drawing/2014/main" id="{293A9A6F-A898-903D-D215-32509F4D248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10054" y="4959290"/>
            <a:ext cx="819253" cy="155658"/>
          </a:xfrm>
          <a:prstGeom prst="rect">
            <a:avLst/>
          </a:prstGeom>
        </p:spPr>
      </p:pic>
      <p:pic>
        <p:nvPicPr>
          <p:cNvPr id="18" name="Graphic 17">
            <a:extLst>
              <a:ext uri="{FF2B5EF4-FFF2-40B4-BE49-F238E27FC236}">
                <a16:creationId xmlns:a16="http://schemas.microsoft.com/office/drawing/2014/main" id="{0B262765-BC13-9D6F-559A-F100D34D3D4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16101" y="3678056"/>
            <a:ext cx="606064" cy="233102"/>
          </a:xfrm>
          <a:prstGeom prst="rect">
            <a:avLst/>
          </a:prstGeom>
        </p:spPr>
      </p:pic>
    </p:spTree>
    <p:extLst>
      <p:ext uri="{BB962C8B-B14F-4D97-AF65-F5344CB8AC3E}">
        <p14:creationId xmlns:p14="http://schemas.microsoft.com/office/powerpoint/2010/main" val="799956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2" name="Picture 1">
            <a:extLst>
              <a:ext uri="{FF2B5EF4-FFF2-40B4-BE49-F238E27FC236}">
                <a16:creationId xmlns:a16="http://schemas.microsoft.com/office/drawing/2014/main" id="{604264D4-317B-4406-0E9D-8DEB027A8E50}"/>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3" name="Picture 2">
            <a:extLst>
              <a:ext uri="{FF2B5EF4-FFF2-40B4-BE49-F238E27FC236}">
                <a16:creationId xmlns:a16="http://schemas.microsoft.com/office/drawing/2014/main" id="{E38EE37A-2422-A86F-729B-5B7D9C6D4AF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5" name="Picture 4">
            <a:extLst>
              <a:ext uri="{FF2B5EF4-FFF2-40B4-BE49-F238E27FC236}">
                <a16:creationId xmlns:a16="http://schemas.microsoft.com/office/drawing/2014/main" id="{8D4ED124-F29B-282C-9F84-C24C2D907BBF}"/>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6" name="Picture 5">
            <a:extLst>
              <a:ext uri="{FF2B5EF4-FFF2-40B4-BE49-F238E27FC236}">
                <a16:creationId xmlns:a16="http://schemas.microsoft.com/office/drawing/2014/main" id="{0797F9C4-914E-DC0F-82B3-E8B560F359B5}"/>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7" name="Picture 12" descr="http://www.ingenieurjobs.de/content/tinybrowser/image/transnetbw_gmbh.jpg">
            <a:extLst>
              <a:ext uri="{FF2B5EF4-FFF2-40B4-BE49-F238E27FC236}">
                <a16:creationId xmlns:a16="http://schemas.microsoft.com/office/drawing/2014/main" id="{F393F0C4-DCF2-7D14-C213-9DE50F5B7D6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id="{C035160A-7EE8-134D-4A30-AD3A1461958C}"/>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9" name="Picture 8">
            <a:extLst>
              <a:ext uri="{FF2B5EF4-FFF2-40B4-BE49-F238E27FC236}">
                <a16:creationId xmlns:a16="http://schemas.microsoft.com/office/drawing/2014/main" id="{6A4312E9-EFAD-0041-8647-FCDF261C321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0" name="Picture 9">
            <a:extLst>
              <a:ext uri="{FF2B5EF4-FFF2-40B4-BE49-F238E27FC236}">
                <a16:creationId xmlns:a16="http://schemas.microsoft.com/office/drawing/2014/main" id="{B0D97D21-D5C4-9A59-B756-F08560031497}"/>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 name="Picture 10">
            <a:extLst>
              <a:ext uri="{FF2B5EF4-FFF2-40B4-BE49-F238E27FC236}">
                <a16:creationId xmlns:a16="http://schemas.microsoft.com/office/drawing/2014/main" id="{928EDDE9-9137-BD8C-4DE2-0DBC47DCE5FB}"/>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2" name="Picture 11">
            <a:extLst>
              <a:ext uri="{FF2B5EF4-FFF2-40B4-BE49-F238E27FC236}">
                <a16:creationId xmlns:a16="http://schemas.microsoft.com/office/drawing/2014/main" id="{DED70638-64A3-E6E4-9F79-BDA22701787A}"/>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3" name="Picture 12">
            <a:extLst>
              <a:ext uri="{FF2B5EF4-FFF2-40B4-BE49-F238E27FC236}">
                <a16:creationId xmlns:a16="http://schemas.microsoft.com/office/drawing/2014/main" id="{B40B8C71-9E4A-38B7-5406-6E00917DA2DC}"/>
              </a:ext>
            </a:extLst>
          </p:cNvPr>
          <p:cNvPicPr>
            <a:picLocks noChangeAspect="1"/>
          </p:cNvPicPr>
          <p:nvPr userDrawn="1"/>
        </p:nvPicPr>
        <p:blipFill>
          <a:blip r:embed="rId12"/>
          <a:stretch>
            <a:fillRect/>
          </a:stretch>
        </p:blipFill>
        <p:spPr>
          <a:xfrm>
            <a:off x="324830" y="4088565"/>
            <a:ext cx="718857" cy="345045"/>
          </a:xfrm>
          <a:prstGeom prst="rect">
            <a:avLst/>
          </a:prstGeom>
        </p:spPr>
      </p:pic>
      <p:pic>
        <p:nvPicPr>
          <p:cNvPr id="14" name="Picture 13">
            <a:extLst>
              <a:ext uri="{FF2B5EF4-FFF2-40B4-BE49-F238E27FC236}">
                <a16:creationId xmlns:a16="http://schemas.microsoft.com/office/drawing/2014/main" id="{983AC33F-8F81-0DD6-930C-F3AC510A071E}"/>
              </a:ext>
            </a:extLst>
          </p:cNvPr>
          <p:cNvPicPr>
            <a:picLocks noChangeAspect="1"/>
          </p:cNvPicPr>
          <p:nvPr userDrawn="1"/>
        </p:nvPicPr>
        <p:blipFill>
          <a:blip r:embed="rId13"/>
          <a:stretch>
            <a:fillRect/>
          </a:stretch>
        </p:blipFill>
        <p:spPr>
          <a:xfrm>
            <a:off x="216480" y="2964886"/>
            <a:ext cx="762321" cy="358625"/>
          </a:xfrm>
          <a:prstGeom prst="rect">
            <a:avLst/>
          </a:prstGeom>
        </p:spPr>
      </p:pic>
      <p:pic>
        <p:nvPicPr>
          <p:cNvPr id="15" name="Picture 14">
            <a:extLst>
              <a:ext uri="{FF2B5EF4-FFF2-40B4-BE49-F238E27FC236}">
                <a16:creationId xmlns:a16="http://schemas.microsoft.com/office/drawing/2014/main" id="{ADDD5D35-CFB5-E798-1FB7-90824BF4F33F}"/>
              </a:ext>
            </a:extLst>
          </p:cNvPr>
          <p:cNvPicPr>
            <a:picLocks noChangeAspect="1"/>
          </p:cNvPicPr>
          <p:nvPr userDrawn="1"/>
        </p:nvPicPr>
        <p:blipFill>
          <a:blip r:embed="rId14"/>
          <a:stretch>
            <a:fillRect/>
          </a:stretch>
        </p:blipFill>
        <p:spPr>
          <a:xfrm>
            <a:off x="205062" y="1981362"/>
            <a:ext cx="833968" cy="305962"/>
          </a:xfrm>
          <a:prstGeom prst="rect">
            <a:avLst/>
          </a:prstGeom>
        </p:spPr>
      </p:pic>
      <p:pic>
        <p:nvPicPr>
          <p:cNvPr id="16" name="Graphic 15">
            <a:extLst>
              <a:ext uri="{FF2B5EF4-FFF2-40B4-BE49-F238E27FC236}">
                <a16:creationId xmlns:a16="http://schemas.microsoft.com/office/drawing/2014/main" id="{453F3298-009E-9C25-146E-637B1A85BA5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10054" y="4959290"/>
            <a:ext cx="819253" cy="155658"/>
          </a:xfrm>
          <a:prstGeom prst="rect">
            <a:avLst/>
          </a:prstGeom>
        </p:spPr>
      </p:pic>
      <p:pic>
        <p:nvPicPr>
          <p:cNvPr id="17" name="Graphic 16">
            <a:extLst>
              <a:ext uri="{FF2B5EF4-FFF2-40B4-BE49-F238E27FC236}">
                <a16:creationId xmlns:a16="http://schemas.microsoft.com/office/drawing/2014/main" id="{F67D797F-3DAA-DA4C-C2E8-64287730C8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16101" y="3678056"/>
            <a:ext cx="606064" cy="233102"/>
          </a:xfrm>
          <a:prstGeom prst="rect">
            <a:avLst/>
          </a:prstGeom>
        </p:spPr>
      </p:pic>
    </p:spTree>
    <p:extLst>
      <p:ext uri="{BB962C8B-B14F-4D97-AF65-F5344CB8AC3E}">
        <p14:creationId xmlns:p14="http://schemas.microsoft.com/office/powerpoint/2010/main" val="4079870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DB3CAF3-C762-534F-ADB5-DB2B0740A3D0}"/>
              </a:ext>
            </a:extLst>
          </p:cNvPr>
          <p:cNvGraphicFramePr>
            <a:graphicFrameLocks noChangeAspect="1"/>
          </p:cNvGraphicFramePr>
          <p:nvPr userDrawn="1">
            <p:custDataLst>
              <p:tags r:id="rId6"/>
            </p:custDataLst>
            <p:extLst>
              <p:ext uri="{D42A27DB-BD31-4B8C-83A1-F6EECF244321}">
                <p14:modId xmlns:p14="http://schemas.microsoft.com/office/powerpoint/2010/main" val="4954688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6" name="Object 5" hidden="1">
                        <a:extLst>
                          <a:ext uri="{FF2B5EF4-FFF2-40B4-BE49-F238E27FC236}">
                            <a16:creationId xmlns:a16="http://schemas.microsoft.com/office/drawing/2014/main" id="{1DB3CAF3-C762-534F-ADB5-DB2B0740A3D0}"/>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9"/>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grpSp>
      <p:sp>
        <p:nvSpPr>
          <p:cNvPr id="8" name="Footer Placeholder 7">
            <a:extLst>
              <a:ext uri="{FF2B5EF4-FFF2-40B4-BE49-F238E27FC236}">
                <a16:creationId xmlns:a16="http://schemas.microsoft.com/office/drawing/2014/main" id="{5628CF29-3142-8B4B-BA3F-FDB831D3CA22}"/>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2314487004"/>
      </p:ext>
    </p:extLst>
  </p:cSld>
  <p:clrMap bg1="lt1" tx1="dk1" bg2="lt2" tx2="dk2" accent1="accent1" accent2="accent2" accent3="accent3" accent4="accent4" accent5="accent5" accent6="accent6" hlink="hlink" folHlink="folHlink"/>
  <p:sldLayoutIdLst>
    <p:sldLayoutId id="2147488732" r:id="rId1"/>
    <p:sldLayoutId id="2147488733" r:id="rId2"/>
    <p:sldLayoutId id="2147488734" r:id="rId3"/>
    <p:sldLayoutId id="2147488735" r:id="rId4"/>
  </p:sldLayoutIdLst>
  <p:hf hd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0" userDrawn="1">
          <p15:clr>
            <a:srgbClr val="F26B43"/>
          </p15:clr>
        </p15:guide>
        <p15:guide id="2" pos="6000" userDrawn="1">
          <p15:clr>
            <a:srgbClr val="F26B43"/>
          </p15:clr>
        </p15:guide>
        <p15:guide id="3" orient="horz" pos="663" userDrawn="1">
          <p15:clr>
            <a:srgbClr val="F26B43"/>
          </p15:clr>
        </p15:guide>
        <p15:guide id="4" pos="149" userDrawn="1">
          <p15:clr>
            <a:srgbClr val="F26B43"/>
          </p15:clr>
        </p15:guide>
        <p15:guide id="5" orient="horz" pos="411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s://www.jao.eu/sites/default/files/2023-06/Reading%20Guide_Operational%20KPIs_IDCC.pdf" TargetMode="Externa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hyperlink" Target="https://parallelrun-publicationtool.jao.eu/coreID/home" TargetMode="Externa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0.e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0.emf"/><Relationship Id="rId4"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61.png"/><Relationship Id="rId4" Type="http://schemas.openxmlformats.org/officeDocument/2006/relationships/image" Target="../media/image60.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62.png"/><Relationship Id="rId4" Type="http://schemas.openxmlformats.org/officeDocument/2006/relationships/image" Target="../media/image60.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63.png"/><Relationship Id="rId4" Type="http://schemas.openxmlformats.org/officeDocument/2006/relationships/image" Target="../media/image60.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64.png"/><Relationship Id="rId4" Type="http://schemas.openxmlformats.org/officeDocument/2006/relationships/image" Target="../media/image60.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65.png"/><Relationship Id="rId4" Type="http://schemas.openxmlformats.org/officeDocument/2006/relationships/image" Target="../media/image60.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66.png"/><Relationship Id="rId4" Type="http://schemas.openxmlformats.org/officeDocument/2006/relationships/image" Target="../media/image60.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67.png"/><Relationship Id="rId4" Type="http://schemas.openxmlformats.org/officeDocument/2006/relationships/image" Target="../media/image60.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5.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68.png"/><Relationship Id="rId4" Type="http://schemas.openxmlformats.org/officeDocument/2006/relationships/image" Target="../media/image60.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69.png"/><Relationship Id="rId4" Type="http://schemas.openxmlformats.org/officeDocument/2006/relationships/image" Target="../media/image60.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70.png"/><Relationship Id="rId4" Type="http://schemas.openxmlformats.org/officeDocument/2006/relationships/image" Target="../media/image60.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71.png"/><Relationship Id="rId4" Type="http://schemas.openxmlformats.org/officeDocument/2006/relationships/image" Target="../media/image60.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72.png"/><Relationship Id="rId4" Type="http://schemas.openxmlformats.org/officeDocument/2006/relationships/image" Target="../media/image60.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73.png"/><Relationship Id="rId4" Type="http://schemas.openxmlformats.org/officeDocument/2006/relationships/image" Target="../media/image60.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74.png"/><Relationship Id="rId4" Type="http://schemas.openxmlformats.org/officeDocument/2006/relationships/image" Target="../media/image60.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75.png"/><Relationship Id="rId4" Type="http://schemas.openxmlformats.org/officeDocument/2006/relationships/image" Target="../media/image60.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76.png"/><Relationship Id="rId4" Type="http://schemas.openxmlformats.org/officeDocument/2006/relationships/image" Target="../media/image60.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77.png"/><Relationship Id="rId4" Type="http://schemas.openxmlformats.org/officeDocument/2006/relationships/image" Target="../media/image60.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0.emf"/><Relationship Id="rId4" Type="http://schemas.openxmlformats.org/officeDocument/2006/relationships/oleObject" Target="../embeddings/oleObject6.bin"/></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78.png"/><Relationship Id="rId4" Type="http://schemas.openxmlformats.org/officeDocument/2006/relationships/image" Target="../media/image60.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79.png"/><Relationship Id="rId4" Type="http://schemas.openxmlformats.org/officeDocument/2006/relationships/image" Target="../media/image60.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80.png"/><Relationship Id="rId4" Type="http://schemas.openxmlformats.org/officeDocument/2006/relationships/image" Target="../media/image60.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81.png"/><Relationship Id="rId4" Type="http://schemas.openxmlformats.org/officeDocument/2006/relationships/image" Target="../media/image60.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82.png"/><Relationship Id="rId4" Type="http://schemas.openxmlformats.org/officeDocument/2006/relationships/image" Target="../media/image60.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tags" Target="../tags/tag33.xml"/><Relationship Id="rId5" Type="http://schemas.openxmlformats.org/officeDocument/2006/relationships/image" Target="../media/image83.png"/><Relationship Id="rId4" Type="http://schemas.openxmlformats.org/officeDocument/2006/relationships/image" Target="../media/image60.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84.png"/><Relationship Id="rId4" Type="http://schemas.openxmlformats.org/officeDocument/2006/relationships/image" Target="../media/image60.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20.emf"/><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20.e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0.emf"/><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External Parallel Run </a:t>
            </a:r>
            <a:r>
              <a:rPr lang="sk-SK" dirty="0"/>
              <a:t>KPI Report</a:t>
            </a:r>
            <a:endParaRPr lang="nl-NL" dirty="0"/>
          </a:p>
          <a:p>
            <a:r>
              <a:rPr lang="sk-SK" dirty="0"/>
              <a:t>05/12/2022 – 28/02/2023</a:t>
            </a:r>
            <a:endParaRPr lang="en-US" dirty="0"/>
          </a:p>
        </p:txBody>
      </p:sp>
      <p:sp>
        <p:nvSpPr>
          <p:cNvPr id="4" name="Text Placeholder 3"/>
          <p:cNvSpPr>
            <a:spLocks noGrp="1"/>
          </p:cNvSpPr>
          <p:nvPr>
            <p:ph type="body" sz="quarter" idx="12"/>
          </p:nvPr>
        </p:nvSpPr>
        <p:spPr/>
        <p:txBody>
          <a:bodyPr/>
          <a:lstStyle/>
          <a:p>
            <a:r>
              <a:rPr lang="nl-NL" dirty="0"/>
              <a:t>Core IDCC</a:t>
            </a:r>
            <a:endParaRPr lang="en-US" dirty="0"/>
          </a:p>
        </p:txBody>
      </p:sp>
    </p:spTree>
    <p:extLst>
      <p:ext uri="{BB962C8B-B14F-4D97-AF65-F5344CB8AC3E}">
        <p14:creationId xmlns:p14="http://schemas.microsoft.com/office/powerpoint/2010/main" val="2999775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8E4B91FA-2450-4320-84FA-583E6CFEC38C}"/>
              </a:ext>
            </a:extLst>
          </p:cNvPr>
          <p:cNvSpPr>
            <a:spLocks noGrp="1"/>
          </p:cNvSpPr>
          <p:nvPr>
            <p:ph type="sldNum" sz="quarter" idx="4"/>
          </p:nvPr>
        </p:nvSpPr>
        <p:spPr/>
        <p:txBody>
          <a:bodyPr/>
          <a:lstStyle/>
          <a:p>
            <a:fld id="{F551322C-20B2-48C3-B63D-68158FEBF630}" type="slidenum">
              <a:rPr lang="en-US" smtClean="0"/>
              <a:pPr/>
              <a:t>10</a:t>
            </a:fld>
            <a:endParaRPr lang="en-US"/>
          </a:p>
        </p:txBody>
      </p:sp>
      <p:pic>
        <p:nvPicPr>
          <p:cNvPr id="7" name="Tartalom helye 6">
            <a:extLst>
              <a:ext uri="{FF2B5EF4-FFF2-40B4-BE49-F238E27FC236}">
                <a16:creationId xmlns:a16="http://schemas.microsoft.com/office/drawing/2014/main" id="{89292400-1698-4285-9ADC-4DE730474591}"/>
              </a:ext>
            </a:extLst>
          </p:cNvPr>
          <p:cNvPicPr>
            <a:picLocks noGrp="1" noChangeAspect="1"/>
          </p:cNvPicPr>
          <p:nvPr>
            <p:ph sz="quarter" idx="17"/>
          </p:nvPr>
        </p:nvPicPr>
        <p:blipFill>
          <a:blip r:embed="rId3"/>
          <a:stretch>
            <a:fillRect/>
          </a:stretch>
        </p:blipFill>
        <p:spPr>
          <a:xfrm>
            <a:off x="522243" y="1061305"/>
            <a:ext cx="8985001" cy="5399607"/>
          </a:xfrm>
          <a:prstGeom prst="rect">
            <a:avLst/>
          </a:prstGeom>
        </p:spPr>
      </p:pic>
    </p:spTree>
    <p:extLst>
      <p:ext uri="{BB962C8B-B14F-4D97-AF65-F5344CB8AC3E}">
        <p14:creationId xmlns:p14="http://schemas.microsoft.com/office/powerpoint/2010/main" val="2415477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1287950-35C9-4B6A-8DAC-D079ED6F2F2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12FF50F9-4703-4113-8D83-9F259A391F3D}"/>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F007AE8F-0A13-412A-AAFD-E1E988D1850E}"/>
              </a:ext>
            </a:extLst>
          </p:cNvPr>
          <p:cNvSpPr>
            <a:spLocks noGrp="1"/>
          </p:cNvSpPr>
          <p:nvPr>
            <p:ph type="sldNum" sz="quarter" idx="4"/>
          </p:nvPr>
        </p:nvSpPr>
        <p:spPr/>
        <p:txBody>
          <a:bodyPr/>
          <a:lstStyle/>
          <a:p>
            <a:fld id="{F551322C-20B2-48C3-B63D-68158FEBF630}" type="slidenum">
              <a:rPr lang="en-US" smtClean="0"/>
              <a:pPr/>
              <a:t>11</a:t>
            </a:fld>
            <a:endParaRPr lang="en-US"/>
          </a:p>
        </p:txBody>
      </p:sp>
      <p:pic>
        <p:nvPicPr>
          <p:cNvPr id="7" name="Tartalom helye 6">
            <a:extLst>
              <a:ext uri="{FF2B5EF4-FFF2-40B4-BE49-F238E27FC236}">
                <a16:creationId xmlns:a16="http://schemas.microsoft.com/office/drawing/2014/main" id="{97DA25AE-8056-433B-ACD1-F8C07DA709AD}"/>
              </a:ext>
            </a:extLst>
          </p:cNvPr>
          <p:cNvPicPr>
            <a:picLocks noGrp="1" noChangeAspect="1"/>
          </p:cNvPicPr>
          <p:nvPr>
            <p:ph sz="quarter" idx="17"/>
          </p:nvPr>
        </p:nvPicPr>
        <p:blipFill>
          <a:blip r:embed="rId3"/>
          <a:stretch>
            <a:fillRect/>
          </a:stretch>
        </p:blipFill>
        <p:spPr>
          <a:xfrm>
            <a:off x="523875" y="1059403"/>
            <a:ext cx="7664109" cy="5472112"/>
          </a:xfrm>
          <a:prstGeom prst="rect">
            <a:avLst/>
          </a:prstGeom>
        </p:spPr>
      </p:pic>
    </p:spTree>
    <p:extLst>
      <p:ext uri="{BB962C8B-B14F-4D97-AF65-F5344CB8AC3E}">
        <p14:creationId xmlns:p14="http://schemas.microsoft.com/office/powerpoint/2010/main" val="4257526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5CB8A97-92B1-48FF-AFC0-C3294457DCEC}"/>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942D9D94-B85A-4C5A-AC0E-FDADC3081002}"/>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DD08B140-7E1A-4985-921C-575553AAB954}"/>
              </a:ext>
            </a:extLst>
          </p:cNvPr>
          <p:cNvSpPr>
            <a:spLocks noGrp="1"/>
          </p:cNvSpPr>
          <p:nvPr>
            <p:ph type="sldNum" sz="quarter" idx="4"/>
          </p:nvPr>
        </p:nvSpPr>
        <p:spPr/>
        <p:txBody>
          <a:bodyPr/>
          <a:lstStyle/>
          <a:p>
            <a:fld id="{F551322C-20B2-48C3-B63D-68158FEBF630}" type="slidenum">
              <a:rPr lang="en-US" smtClean="0"/>
              <a:pPr/>
              <a:t>12</a:t>
            </a:fld>
            <a:endParaRPr lang="en-US"/>
          </a:p>
        </p:txBody>
      </p:sp>
      <p:pic>
        <p:nvPicPr>
          <p:cNvPr id="7" name="Tartalom helye 6">
            <a:extLst>
              <a:ext uri="{FF2B5EF4-FFF2-40B4-BE49-F238E27FC236}">
                <a16:creationId xmlns:a16="http://schemas.microsoft.com/office/drawing/2014/main" id="{0F936A88-47F4-4301-8BB0-7618EACA0194}"/>
              </a:ext>
            </a:extLst>
          </p:cNvPr>
          <p:cNvPicPr>
            <a:picLocks noGrp="1" noChangeAspect="1"/>
          </p:cNvPicPr>
          <p:nvPr>
            <p:ph sz="quarter" idx="17"/>
          </p:nvPr>
        </p:nvPicPr>
        <p:blipFill>
          <a:blip r:embed="rId3"/>
          <a:stretch>
            <a:fillRect/>
          </a:stretch>
        </p:blipFill>
        <p:spPr>
          <a:xfrm>
            <a:off x="523017" y="1052513"/>
            <a:ext cx="8976421" cy="4767995"/>
          </a:xfrm>
          <a:prstGeom prst="rect">
            <a:avLst/>
          </a:prstGeom>
        </p:spPr>
      </p:pic>
    </p:spTree>
    <p:extLst>
      <p:ext uri="{BB962C8B-B14F-4D97-AF65-F5344CB8AC3E}">
        <p14:creationId xmlns:p14="http://schemas.microsoft.com/office/powerpoint/2010/main" val="2699979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C71732C-09B6-4BBA-BAED-6DA8938681AD}"/>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DF230601-B994-4F15-9527-50791F9A3750}"/>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80657355-27B1-4C98-93FF-02BBA97D1B75}"/>
              </a:ext>
            </a:extLst>
          </p:cNvPr>
          <p:cNvSpPr>
            <a:spLocks noGrp="1"/>
          </p:cNvSpPr>
          <p:nvPr>
            <p:ph type="sldNum" sz="quarter" idx="4"/>
          </p:nvPr>
        </p:nvSpPr>
        <p:spPr/>
        <p:txBody>
          <a:bodyPr/>
          <a:lstStyle/>
          <a:p>
            <a:fld id="{F551322C-20B2-48C3-B63D-68158FEBF630}" type="slidenum">
              <a:rPr lang="en-US" smtClean="0"/>
              <a:pPr/>
              <a:t>13</a:t>
            </a:fld>
            <a:endParaRPr lang="en-US"/>
          </a:p>
        </p:txBody>
      </p:sp>
      <p:pic>
        <p:nvPicPr>
          <p:cNvPr id="4" name="Tartalom helye 3">
            <a:extLst>
              <a:ext uri="{FF2B5EF4-FFF2-40B4-BE49-F238E27FC236}">
                <a16:creationId xmlns:a16="http://schemas.microsoft.com/office/drawing/2014/main" id="{BBBFB98D-0D79-46BD-A547-C0A69305D3C1}"/>
              </a:ext>
            </a:extLst>
          </p:cNvPr>
          <p:cNvPicPr>
            <a:picLocks noGrp="1" noChangeAspect="1"/>
          </p:cNvPicPr>
          <p:nvPr>
            <p:ph sz="quarter" idx="17"/>
          </p:nvPr>
        </p:nvPicPr>
        <p:blipFill>
          <a:blip r:embed="rId2"/>
          <a:stretch>
            <a:fillRect/>
          </a:stretch>
        </p:blipFill>
        <p:spPr>
          <a:xfrm>
            <a:off x="522589" y="1052513"/>
            <a:ext cx="8989314" cy="4961425"/>
          </a:xfrm>
          <a:prstGeom prst="rect">
            <a:avLst/>
          </a:prstGeom>
        </p:spPr>
      </p:pic>
    </p:spTree>
    <p:extLst>
      <p:ext uri="{BB962C8B-B14F-4D97-AF65-F5344CB8AC3E}">
        <p14:creationId xmlns:p14="http://schemas.microsoft.com/office/powerpoint/2010/main" val="2621816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2AB1051-A329-495E-A053-4C9FF48DA687}"/>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3FECC066-DFF0-442F-B33A-CCD8FD309E3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FEDD4682-7CD2-4A11-88CA-96C72D72F1A4}"/>
              </a:ext>
            </a:extLst>
          </p:cNvPr>
          <p:cNvSpPr>
            <a:spLocks noGrp="1"/>
          </p:cNvSpPr>
          <p:nvPr>
            <p:ph type="sldNum" sz="quarter" idx="4"/>
          </p:nvPr>
        </p:nvSpPr>
        <p:spPr/>
        <p:txBody>
          <a:bodyPr/>
          <a:lstStyle/>
          <a:p>
            <a:fld id="{F551322C-20B2-48C3-B63D-68158FEBF630}" type="slidenum">
              <a:rPr lang="en-US" smtClean="0"/>
              <a:pPr/>
              <a:t>14</a:t>
            </a:fld>
            <a:endParaRPr lang="en-US"/>
          </a:p>
        </p:txBody>
      </p:sp>
      <p:pic>
        <p:nvPicPr>
          <p:cNvPr id="7" name="Tartalom helye 6">
            <a:extLst>
              <a:ext uri="{FF2B5EF4-FFF2-40B4-BE49-F238E27FC236}">
                <a16:creationId xmlns:a16="http://schemas.microsoft.com/office/drawing/2014/main" id="{D2C3F0FC-F7BD-4988-867A-A730EC9E90DE}"/>
              </a:ext>
            </a:extLst>
          </p:cNvPr>
          <p:cNvPicPr>
            <a:picLocks noGrp="1" noChangeAspect="1"/>
          </p:cNvPicPr>
          <p:nvPr>
            <p:ph sz="quarter" idx="17"/>
          </p:nvPr>
        </p:nvPicPr>
        <p:blipFill>
          <a:blip r:embed="rId2"/>
          <a:stretch>
            <a:fillRect/>
          </a:stretch>
        </p:blipFill>
        <p:spPr>
          <a:xfrm>
            <a:off x="522243" y="1052513"/>
            <a:ext cx="8985001" cy="5053421"/>
          </a:xfrm>
          <a:prstGeom prst="rect">
            <a:avLst/>
          </a:prstGeom>
        </p:spPr>
      </p:pic>
    </p:spTree>
    <p:extLst>
      <p:ext uri="{BB962C8B-B14F-4D97-AF65-F5344CB8AC3E}">
        <p14:creationId xmlns:p14="http://schemas.microsoft.com/office/powerpoint/2010/main" val="4143441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686E5F9-32E1-4C7B-A9C6-87774C19C686}"/>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BD7056B4-36FA-450A-B7CD-16E6227DD17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D2998A06-03C0-4C16-B1F5-D58785D2E6DC}"/>
              </a:ext>
            </a:extLst>
          </p:cNvPr>
          <p:cNvSpPr>
            <a:spLocks noGrp="1"/>
          </p:cNvSpPr>
          <p:nvPr>
            <p:ph type="sldNum" sz="quarter" idx="4"/>
          </p:nvPr>
        </p:nvSpPr>
        <p:spPr/>
        <p:txBody>
          <a:bodyPr/>
          <a:lstStyle/>
          <a:p>
            <a:fld id="{F551322C-20B2-48C3-B63D-68158FEBF630}" type="slidenum">
              <a:rPr lang="en-US" smtClean="0"/>
              <a:pPr/>
              <a:t>15</a:t>
            </a:fld>
            <a:endParaRPr lang="en-US"/>
          </a:p>
        </p:txBody>
      </p:sp>
      <p:pic>
        <p:nvPicPr>
          <p:cNvPr id="7" name="Tartalom helye 6">
            <a:extLst>
              <a:ext uri="{FF2B5EF4-FFF2-40B4-BE49-F238E27FC236}">
                <a16:creationId xmlns:a16="http://schemas.microsoft.com/office/drawing/2014/main" id="{2298EA49-C3F3-4B9F-9328-084674342B4A}"/>
              </a:ext>
            </a:extLst>
          </p:cNvPr>
          <p:cNvPicPr>
            <a:picLocks noGrp="1" noChangeAspect="1"/>
          </p:cNvPicPr>
          <p:nvPr>
            <p:ph sz="quarter" idx="17"/>
          </p:nvPr>
        </p:nvPicPr>
        <p:blipFill>
          <a:blip r:embed="rId2"/>
          <a:stretch>
            <a:fillRect/>
          </a:stretch>
        </p:blipFill>
        <p:spPr>
          <a:xfrm>
            <a:off x="527725" y="1052513"/>
            <a:ext cx="8988397" cy="4302002"/>
          </a:xfrm>
          <a:prstGeom prst="rect">
            <a:avLst/>
          </a:prstGeom>
        </p:spPr>
      </p:pic>
    </p:spTree>
    <p:extLst>
      <p:ext uri="{BB962C8B-B14F-4D97-AF65-F5344CB8AC3E}">
        <p14:creationId xmlns:p14="http://schemas.microsoft.com/office/powerpoint/2010/main" val="1337788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851106-4E2D-4DEF-BB72-2D96A57D947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64FC6031-B3DA-40BC-B5D7-660FD3B4F418}"/>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AA26518E-E351-45B7-8CEF-C35D1130F6CB}"/>
              </a:ext>
            </a:extLst>
          </p:cNvPr>
          <p:cNvSpPr>
            <a:spLocks noGrp="1"/>
          </p:cNvSpPr>
          <p:nvPr>
            <p:ph type="sldNum" sz="quarter" idx="4"/>
          </p:nvPr>
        </p:nvSpPr>
        <p:spPr/>
        <p:txBody>
          <a:bodyPr/>
          <a:lstStyle/>
          <a:p>
            <a:fld id="{F551322C-20B2-48C3-B63D-68158FEBF630}" type="slidenum">
              <a:rPr lang="en-US" smtClean="0"/>
              <a:pPr/>
              <a:t>16</a:t>
            </a:fld>
            <a:endParaRPr lang="en-US"/>
          </a:p>
        </p:txBody>
      </p:sp>
      <p:pic>
        <p:nvPicPr>
          <p:cNvPr id="8" name="Tartalom helye 7">
            <a:extLst>
              <a:ext uri="{FF2B5EF4-FFF2-40B4-BE49-F238E27FC236}">
                <a16:creationId xmlns:a16="http://schemas.microsoft.com/office/drawing/2014/main" id="{71DDA2DD-D489-431C-B749-CBF4CF38CEEA}"/>
              </a:ext>
            </a:extLst>
          </p:cNvPr>
          <p:cNvPicPr>
            <a:picLocks noGrp="1" noChangeAspect="1"/>
          </p:cNvPicPr>
          <p:nvPr>
            <p:ph sz="quarter" idx="17"/>
          </p:nvPr>
        </p:nvPicPr>
        <p:blipFill>
          <a:blip r:embed="rId3"/>
          <a:stretch>
            <a:fillRect/>
          </a:stretch>
        </p:blipFill>
        <p:spPr>
          <a:xfrm>
            <a:off x="523875" y="1052513"/>
            <a:ext cx="9027993" cy="4840033"/>
          </a:xfrm>
          <a:prstGeom prst="rect">
            <a:avLst/>
          </a:prstGeom>
        </p:spPr>
      </p:pic>
    </p:spTree>
    <p:extLst>
      <p:ext uri="{BB962C8B-B14F-4D97-AF65-F5344CB8AC3E}">
        <p14:creationId xmlns:p14="http://schemas.microsoft.com/office/powerpoint/2010/main" val="959147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F019515-21D0-4670-A15E-D82FC6576D5F}"/>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D3BE7C3B-FCE2-4076-9D41-6C0F996A570A}"/>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F856F548-2917-424D-AF11-D12AA75A442C}"/>
              </a:ext>
            </a:extLst>
          </p:cNvPr>
          <p:cNvSpPr>
            <a:spLocks noGrp="1"/>
          </p:cNvSpPr>
          <p:nvPr>
            <p:ph type="sldNum" sz="quarter" idx="4"/>
          </p:nvPr>
        </p:nvSpPr>
        <p:spPr/>
        <p:txBody>
          <a:bodyPr/>
          <a:lstStyle/>
          <a:p>
            <a:fld id="{F551322C-20B2-48C3-B63D-68158FEBF630}" type="slidenum">
              <a:rPr lang="en-US" smtClean="0"/>
              <a:pPr/>
              <a:t>17</a:t>
            </a:fld>
            <a:endParaRPr lang="en-US"/>
          </a:p>
        </p:txBody>
      </p:sp>
      <p:pic>
        <p:nvPicPr>
          <p:cNvPr id="7" name="Tartalom helye 6">
            <a:extLst>
              <a:ext uri="{FF2B5EF4-FFF2-40B4-BE49-F238E27FC236}">
                <a16:creationId xmlns:a16="http://schemas.microsoft.com/office/drawing/2014/main" id="{96E3EFA9-0061-4103-B091-443C1F369A1B}"/>
              </a:ext>
            </a:extLst>
          </p:cNvPr>
          <p:cNvPicPr>
            <a:picLocks noGrp="1" noChangeAspect="1"/>
          </p:cNvPicPr>
          <p:nvPr>
            <p:ph sz="quarter" idx="17"/>
          </p:nvPr>
        </p:nvPicPr>
        <p:blipFill>
          <a:blip r:embed="rId3"/>
          <a:stretch>
            <a:fillRect/>
          </a:stretch>
        </p:blipFill>
        <p:spPr>
          <a:xfrm>
            <a:off x="522243" y="1052513"/>
            <a:ext cx="8985001" cy="4495868"/>
          </a:xfrm>
          <a:prstGeom prst="rect">
            <a:avLst/>
          </a:prstGeom>
        </p:spPr>
      </p:pic>
    </p:spTree>
    <p:extLst>
      <p:ext uri="{BB962C8B-B14F-4D97-AF65-F5344CB8AC3E}">
        <p14:creationId xmlns:p14="http://schemas.microsoft.com/office/powerpoint/2010/main" val="300578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C094EEA-0DF3-4310-9115-A8F2FFF5D3A1}"/>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EA0DE8D1-36C4-47F9-8E1A-296185374F88}"/>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9D5B4795-3CDE-4870-A609-2F5D8F82085F}"/>
              </a:ext>
            </a:extLst>
          </p:cNvPr>
          <p:cNvSpPr>
            <a:spLocks noGrp="1"/>
          </p:cNvSpPr>
          <p:nvPr>
            <p:ph type="sldNum" sz="quarter" idx="4"/>
          </p:nvPr>
        </p:nvSpPr>
        <p:spPr/>
        <p:txBody>
          <a:bodyPr/>
          <a:lstStyle/>
          <a:p>
            <a:fld id="{F551322C-20B2-48C3-B63D-68158FEBF630}" type="slidenum">
              <a:rPr lang="en-US" smtClean="0"/>
              <a:pPr/>
              <a:t>18</a:t>
            </a:fld>
            <a:endParaRPr lang="en-US"/>
          </a:p>
        </p:txBody>
      </p:sp>
      <p:pic>
        <p:nvPicPr>
          <p:cNvPr id="7" name="Tartalom helye 6">
            <a:extLst>
              <a:ext uri="{FF2B5EF4-FFF2-40B4-BE49-F238E27FC236}">
                <a16:creationId xmlns:a16="http://schemas.microsoft.com/office/drawing/2014/main" id="{C98C33B3-A3A9-49E7-8DB6-2FFB5B4A76A3}"/>
              </a:ext>
            </a:extLst>
          </p:cNvPr>
          <p:cNvPicPr>
            <a:picLocks noGrp="1" noChangeAspect="1"/>
          </p:cNvPicPr>
          <p:nvPr>
            <p:ph sz="quarter" idx="17"/>
          </p:nvPr>
        </p:nvPicPr>
        <p:blipFill>
          <a:blip r:embed="rId2"/>
          <a:stretch>
            <a:fillRect/>
          </a:stretch>
        </p:blipFill>
        <p:spPr>
          <a:xfrm>
            <a:off x="523875" y="1052513"/>
            <a:ext cx="9007767" cy="4692035"/>
          </a:xfrm>
          <a:prstGeom prst="rect">
            <a:avLst/>
          </a:prstGeom>
        </p:spPr>
      </p:pic>
    </p:spTree>
    <p:extLst>
      <p:ext uri="{BB962C8B-B14F-4D97-AF65-F5344CB8AC3E}">
        <p14:creationId xmlns:p14="http://schemas.microsoft.com/office/powerpoint/2010/main" val="1487878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5947BB-B23D-46DB-ABEC-D425F3B9D25E}"/>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472F86E5-291D-4AB4-9E73-787D4E11DBAD}"/>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437C5FE3-D194-40B5-810F-6496B6F8D621}"/>
              </a:ext>
            </a:extLst>
          </p:cNvPr>
          <p:cNvSpPr>
            <a:spLocks noGrp="1"/>
          </p:cNvSpPr>
          <p:nvPr>
            <p:ph type="sldNum" sz="quarter" idx="4"/>
          </p:nvPr>
        </p:nvSpPr>
        <p:spPr/>
        <p:txBody>
          <a:bodyPr/>
          <a:lstStyle/>
          <a:p>
            <a:fld id="{F551322C-20B2-48C3-B63D-68158FEBF630}" type="slidenum">
              <a:rPr lang="en-US" smtClean="0"/>
              <a:pPr/>
              <a:t>19</a:t>
            </a:fld>
            <a:endParaRPr lang="en-US"/>
          </a:p>
        </p:txBody>
      </p:sp>
      <p:pic>
        <p:nvPicPr>
          <p:cNvPr id="7" name="Tartalom helye 6">
            <a:extLst>
              <a:ext uri="{FF2B5EF4-FFF2-40B4-BE49-F238E27FC236}">
                <a16:creationId xmlns:a16="http://schemas.microsoft.com/office/drawing/2014/main" id="{3260EA5D-949F-43DB-8683-102102A00FDB}"/>
              </a:ext>
            </a:extLst>
          </p:cNvPr>
          <p:cNvPicPr>
            <a:picLocks noGrp="1" noChangeAspect="1"/>
          </p:cNvPicPr>
          <p:nvPr>
            <p:ph sz="quarter" idx="17"/>
          </p:nvPr>
        </p:nvPicPr>
        <p:blipFill>
          <a:blip r:embed="rId2"/>
          <a:stretch>
            <a:fillRect/>
          </a:stretch>
        </p:blipFill>
        <p:spPr>
          <a:xfrm>
            <a:off x="527365" y="1059836"/>
            <a:ext cx="9012684" cy="5183648"/>
          </a:xfrm>
          <a:prstGeom prst="rect">
            <a:avLst/>
          </a:prstGeom>
        </p:spPr>
      </p:pic>
    </p:spTree>
    <p:extLst>
      <p:ext uri="{BB962C8B-B14F-4D97-AF65-F5344CB8AC3E}">
        <p14:creationId xmlns:p14="http://schemas.microsoft.com/office/powerpoint/2010/main" val="3241209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Introduction</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p:txBody>
          <a:bodyPr/>
          <a:lstStyle/>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rPr>
              <a:t>Context</a:t>
            </a:r>
          </a:p>
          <a:p>
            <a:pPr lvl="1"/>
            <a:r>
              <a:rPr lang="en-US" sz="1200" dirty="0">
                <a:ea typeface="Arial Unicode MS"/>
                <a:cs typeface="Arial"/>
              </a:rPr>
              <a:t>According to Article 2</a:t>
            </a:r>
            <a:r>
              <a:rPr lang="sk-SK" sz="1200" dirty="0">
                <a:ea typeface="Arial Unicode MS"/>
                <a:cs typeface="Arial"/>
              </a:rPr>
              <a:t>6</a:t>
            </a:r>
            <a:r>
              <a:rPr lang="en-US" sz="1200" dirty="0">
                <a:ea typeface="Arial Unicode MS"/>
                <a:cs typeface="Arial"/>
              </a:rPr>
              <a:t>(4) of the Core FB </a:t>
            </a:r>
            <a:r>
              <a:rPr lang="sk-SK" sz="1200" dirty="0">
                <a:ea typeface="Arial Unicode MS"/>
                <a:cs typeface="Arial"/>
              </a:rPr>
              <a:t>ID</a:t>
            </a:r>
            <a:r>
              <a:rPr lang="en-US" sz="1200" dirty="0">
                <a:ea typeface="Arial Unicode MS"/>
                <a:cs typeface="Arial"/>
              </a:rPr>
              <a:t> CCM, Core TSOs</a:t>
            </a:r>
            <a:r>
              <a:rPr lang="en-US" dirty="0">
                <a:ea typeface="Arial Unicode MS"/>
                <a:cs typeface="Arial"/>
              </a:rPr>
              <a:t> shall:</a:t>
            </a:r>
            <a:endParaRPr lang="en-US" sz="1200" dirty="0">
              <a:ea typeface="Arial Unicode MS"/>
              <a:cs typeface="Arial"/>
            </a:endParaRPr>
          </a:p>
          <a:p>
            <a:pPr lvl="2"/>
            <a:r>
              <a:rPr lang="en-US" dirty="0">
                <a:ea typeface="Arial Unicode MS"/>
                <a:cs typeface="Arial"/>
              </a:rPr>
              <a:t>continuously</a:t>
            </a:r>
            <a:r>
              <a:rPr lang="en-US" sz="1200" dirty="0">
                <a:ea typeface="Arial Unicode MS"/>
                <a:cs typeface="Arial"/>
              </a:rPr>
              <a:t> monitor the effects and the performance of the application of this methodology during the parallel run</a:t>
            </a:r>
          </a:p>
          <a:p>
            <a:pPr lvl="2"/>
            <a:r>
              <a:rPr lang="en-US" sz="1200" dirty="0">
                <a:ea typeface="Arial Unicode MS"/>
                <a:cs typeface="Arial"/>
              </a:rPr>
              <a:t>develop, in coordination with the Core regulatory authorities, the Agency and stakeholders, the monitoring and performance criteria and report on the outcome of this monitoring on quarterly basis in a report</a:t>
            </a:r>
          </a:p>
          <a:p>
            <a:pPr lvl="1">
              <a:defRPr/>
            </a:pPr>
            <a:endParaRPr lang="sk-SK" dirty="0">
              <a:ea typeface="Arial Unicode MS"/>
              <a:cs typeface="Arial"/>
            </a:endParaRPr>
          </a:p>
          <a:p>
            <a:pPr lvl="1">
              <a:defRPr/>
            </a:pPr>
            <a:r>
              <a:rPr lang="en-US" dirty="0">
                <a:ea typeface="Arial Unicode MS"/>
                <a:cs typeface="Arial"/>
              </a:rPr>
              <a:t>IDCC external // run started on 5th of December 2022. Since this business day, results of capacity calculation have been published on JAO website</a:t>
            </a:r>
            <a:r>
              <a:rPr lang="sk-SK" dirty="0">
                <a:ea typeface="Arial Unicode MS"/>
                <a:cs typeface="Arial"/>
              </a:rPr>
              <a:t> [</a:t>
            </a:r>
            <a:r>
              <a:rPr lang="sk-SK" dirty="0">
                <a:ea typeface="Arial Unicode MS"/>
                <a:cs typeface="Arial"/>
                <a:hlinkClick r:id="rId6"/>
              </a:rPr>
              <a:t>LINK</a:t>
            </a:r>
            <a:r>
              <a:rPr lang="sk-SK" dirty="0">
                <a:ea typeface="Arial Unicode MS"/>
                <a:cs typeface="Arial"/>
              </a:rPr>
              <a:t>]</a:t>
            </a:r>
            <a:endParaRPr kumimoji="0" lang="sk-SK" sz="1400" b="0"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lang="sk-SK" dirty="0">
              <a:latin typeface="Arial"/>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On the next slide the overview of the KPIs covered</a:t>
            </a:r>
            <a:r>
              <a:rPr lang="en-US" dirty="0">
                <a:latin typeface="Arial"/>
              </a:rPr>
              <a:t> in this KPI report is provided.</a:t>
            </a:r>
            <a:endParaRPr lang="sk-SK" dirty="0">
              <a:latin typeface="Arial"/>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lang="sk-SK" dirty="0">
              <a:latin typeface="Arial"/>
            </a:endParaRPr>
          </a:p>
          <a:p>
            <a:pPr marL="0" lvl="1" indent="0">
              <a:buNone/>
              <a:defRPr/>
            </a:pPr>
            <a:r>
              <a:rPr lang="en-US" sz="1400" dirty="0">
                <a:solidFill>
                  <a:srgbClr val="3366FF"/>
                </a:solidFill>
                <a:latin typeface="Arial"/>
              </a:rPr>
              <a:t>A Reading Guide with a detail description of the KPIs is also available on JAO [</a:t>
            </a:r>
            <a:r>
              <a:rPr lang="en-US" sz="1400" dirty="0">
                <a:solidFill>
                  <a:srgbClr val="3366FF"/>
                </a:solidFill>
                <a:latin typeface="Arial"/>
                <a:hlinkClick r:id="rId7"/>
              </a:rPr>
              <a:t>LINK</a:t>
            </a:r>
            <a:r>
              <a:rPr lang="en-US" sz="1400" dirty="0">
                <a:solidFill>
                  <a:srgbClr val="3366FF"/>
                </a:solidFill>
                <a:latin typeface="Arial"/>
              </a:rPr>
              <a:t>]</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2</a:t>
            </a:fld>
            <a:endParaRPr lang="en-US" dirty="0"/>
          </a:p>
        </p:txBody>
      </p:sp>
    </p:spTree>
    <p:extLst>
      <p:ext uri="{BB962C8B-B14F-4D97-AF65-F5344CB8AC3E}">
        <p14:creationId xmlns:p14="http://schemas.microsoft.com/office/powerpoint/2010/main" val="193473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5" name="Dia számának helye 4">
            <a:extLst>
              <a:ext uri="{FF2B5EF4-FFF2-40B4-BE49-F238E27FC236}">
                <a16:creationId xmlns:a16="http://schemas.microsoft.com/office/drawing/2014/main" id="{AD2A5757-B087-469B-AC97-78CBDB71F787}"/>
              </a:ext>
            </a:extLst>
          </p:cNvPr>
          <p:cNvSpPr>
            <a:spLocks noGrp="1"/>
          </p:cNvSpPr>
          <p:nvPr>
            <p:ph type="sldNum" sz="quarter" idx="4"/>
          </p:nvPr>
        </p:nvSpPr>
        <p:spPr/>
        <p:txBody>
          <a:bodyPr/>
          <a:lstStyle/>
          <a:p>
            <a:fld id="{F551322C-20B2-48C3-B63D-68158FEBF630}" type="slidenum">
              <a:rPr lang="en-US" smtClean="0"/>
              <a:pPr/>
              <a:t>20</a:t>
            </a:fld>
            <a:endParaRPr lang="en-US"/>
          </a:p>
        </p:txBody>
      </p:sp>
      <p:pic>
        <p:nvPicPr>
          <p:cNvPr id="7" name="Tartalom helye 6">
            <a:extLst>
              <a:ext uri="{FF2B5EF4-FFF2-40B4-BE49-F238E27FC236}">
                <a16:creationId xmlns:a16="http://schemas.microsoft.com/office/drawing/2014/main" id="{4FE8DBC3-1ECC-4A50-A212-9D3F53F54CB6}"/>
              </a:ext>
            </a:extLst>
          </p:cNvPr>
          <p:cNvPicPr>
            <a:picLocks noGrp="1" noChangeAspect="1"/>
          </p:cNvPicPr>
          <p:nvPr>
            <p:ph sz="quarter" idx="17"/>
          </p:nvPr>
        </p:nvPicPr>
        <p:blipFill>
          <a:blip r:embed="rId2"/>
          <a:stretch>
            <a:fillRect/>
          </a:stretch>
        </p:blipFill>
        <p:spPr>
          <a:xfrm>
            <a:off x="526314" y="1059836"/>
            <a:ext cx="9012542" cy="4878848"/>
          </a:xfrm>
          <a:prstGeom prst="rect">
            <a:avLst/>
          </a:prstGeom>
        </p:spPr>
      </p:pic>
    </p:spTree>
    <p:extLst>
      <p:ext uri="{BB962C8B-B14F-4D97-AF65-F5344CB8AC3E}">
        <p14:creationId xmlns:p14="http://schemas.microsoft.com/office/powerpoint/2010/main" val="7462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179B058-FACD-42EF-AD92-05690DB9380D}"/>
              </a:ext>
            </a:extLst>
          </p:cNvPr>
          <p:cNvSpPr>
            <a:spLocks noGrp="1"/>
          </p:cNvSpPr>
          <p:nvPr>
            <p:ph type="title"/>
          </p:nvPr>
        </p:nvSpPr>
        <p:spPr/>
        <p:txBody>
          <a:bodyPr/>
          <a:lstStyle/>
          <a:p>
            <a:r>
              <a:rPr lang="hu-HU" dirty="0"/>
              <a:t>KPI 6</a:t>
            </a:r>
          </a:p>
        </p:txBody>
      </p:sp>
      <p:sp>
        <p:nvSpPr>
          <p:cNvPr id="3" name="Szöveg helye 2">
            <a:extLst>
              <a:ext uri="{FF2B5EF4-FFF2-40B4-BE49-F238E27FC236}">
                <a16:creationId xmlns:a16="http://schemas.microsoft.com/office/drawing/2014/main" id="{AB351100-313C-4A02-A499-A5A87DB05E57}"/>
              </a:ext>
            </a:extLst>
          </p:cNvPr>
          <p:cNvSpPr>
            <a:spLocks noGrp="1"/>
          </p:cNvSpPr>
          <p:nvPr>
            <p:ph type="body" sz="quarter" idx="16"/>
          </p:nvPr>
        </p:nvSpPr>
        <p:spPr/>
        <p:txBody>
          <a:bodyPr/>
          <a:lstStyle/>
          <a:p>
            <a:r>
              <a:rPr lang="en-US" dirty="0"/>
              <a:t>Limiting constraints of the ATC domain​</a:t>
            </a:r>
          </a:p>
          <a:p>
            <a:endParaRPr lang="hu-HU" dirty="0"/>
          </a:p>
        </p:txBody>
      </p:sp>
      <p:sp>
        <p:nvSpPr>
          <p:cNvPr id="4" name="Dia számának helye 3">
            <a:extLst>
              <a:ext uri="{FF2B5EF4-FFF2-40B4-BE49-F238E27FC236}">
                <a16:creationId xmlns:a16="http://schemas.microsoft.com/office/drawing/2014/main" id="{649B318C-B178-4C3C-8731-A4E0E95BC66C}"/>
              </a:ext>
            </a:extLst>
          </p:cNvPr>
          <p:cNvSpPr>
            <a:spLocks noGrp="1"/>
          </p:cNvSpPr>
          <p:nvPr>
            <p:ph type="sldNum" sz="quarter" idx="4"/>
          </p:nvPr>
        </p:nvSpPr>
        <p:spPr/>
        <p:txBody>
          <a:bodyPr/>
          <a:lstStyle/>
          <a:p>
            <a:fld id="{F551322C-20B2-48C3-B63D-68158FEBF630}" type="slidenum">
              <a:rPr lang="en-US" smtClean="0"/>
              <a:pPr/>
              <a:t>21</a:t>
            </a:fld>
            <a:endParaRPr lang="en-US" dirty="0"/>
          </a:p>
        </p:txBody>
      </p:sp>
      <p:pic>
        <p:nvPicPr>
          <p:cNvPr id="5" name="Kép 4">
            <a:extLst>
              <a:ext uri="{FF2B5EF4-FFF2-40B4-BE49-F238E27FC236}">
                <a16:creationId xmlns:a16="http://schemas.microsoft.com/office/drawing/2014/main" id="{673CE537-7BBD-4450-9E0D-4EB729C9041E}"/>
              </a:ext>
            </a:extLst>
          </p:cNvPr>
          <p:cNvPicPr>
            <a:picLocks noChangeAspect="1"/>
          </p:cNvPicPr>
          <p:nvPr/>
        </p:nvPicPr>
        <p:blipFill>
          <a:blip r:embed="rId2"/>
          <a:stretch>
            <a:fillRect/>
          </a:stretch>
        </p:blipFill>
        <p:spPr>
          <a:xfrm>
            <a:off x="522243" y="1043635"/>
            <a:ext cx="8985001" cy="4262841"/>
          </a:xfrm>
          <a:prstGeom prst="rect">
            <a:avLst/>
          </a:prstGeom>
        </p:spPr>
      </p:pic>
    </p:spTree>
    <p:extLst>
      <p:ext uri="{BB962C8B-B14F-4D97-AF65-F5344CB8AC3E}">
        <p14:creationId xmlns:p14="http://schemas.microsoft.com/office/powerpoint/2010/main" val="131064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60C1684-1E4D-4AA4-B1D7-CF7E28A46A22}"/>
              </a:ext>
            </a:extLst>
          </p:cNvPr>
          <p:cNvSpPr>
            <a:spLocks noGrp="1"/>
          </p:cNvSpPr>
          <p:nvPr>
            <p:ph type="title"/>
          </p:nvPr>
        </p:nvSpPr>
        <p:spPr/>
        <p:txBody>
          <a:bodyPr/>
          <a:lstStyle/>
          <a:p>
            <a:r>
              <a:rPr lang="hu-HU" dirty="0"/>
              <a:t>KPI 6</a:t>
            </a:r>
          </a:p>
        </p:txBody>
      </p:sp>
      <p:sp>
        <p:nvSpPr>
          <p:cNvPr id="3" name="Szöveg helye 2">
            <a:extLst>
              <a:ext uri="{FF2B5EF4-FFF2-40B4-BE49-F238E27FC236}">
                <a16:creationId xmlns:a16="http://schemas.microsoft.com/office/drawing/2014/main" id="{34FDAAD8-9F14-499E-9B6B-EAC0FC9BD162}"/>
              </a:ext>
            </a:extLst>
          </p:cNvPr>
          <p:cNvSpPr>
            <a:spLocks noGrp="1"/>
          </p:cNvSpPr>
          <p:nvPr>
            <p:ph type="body" sz="quarter" idx="16"/>
          </p:nvPr>
        </p:nvSpPr>
        <p:spPr/>
        <p:txBody>
          <a:bodyPr/>
          <a:lstStyle/>
          <a:p>
            <a:r>
              <a:rPr lang="en-US" dirty="0"/>
              <a:t>Limiting constraints of the ATC domain​</a:t>
            </a:r>
          </a:p>
          <a:p>
            <a:endParaRPr lang="hu-HU" dirty="0"/>
          </a:p>
        </p:txBody>
      </p:sp>
      <p:sp>
        <p:nvSpPr>
          <p:cNvPr id="4" name="Dia számának helye 3">
            <a:extLst>
              <a:ext uri="{FF2B5EF4-FFF2-40B4-BE49-F238E27FC236}">
                <a16:creationId xmlns:a16="http://schemas.microsoft.com/office/drawing/2014/main" id="{9EAD0A55-EA68-4BE5-9487-7800B0A6FA20}"/>
              </a:ext>
            </a:extLst>
          </p:cNvPr>
          <p:cNvSpPr>
            <a:spLocks noGrp="1"/>
          </p:cNvSpPr>
          <p:nvPr>
            <p:ph type="sldNum" sz="quarter" idx="4"/>
          </p:nvPr>
        </p:nvSpPr>
        <p:spPr/>
        <p:txBody>
          <a:bodyPr/>
          <a:lstStyle/>
          <a:p>
            <a:fld id="{F551322C-20B2-48C3-B63D-68158FEBF630}" type="slidenum">
              <a:rPr lang="en-US" smtClean="0"/>
              <a:pPr/>
              <a:t>22</a:t>
            </a:fld>
            <a:endParaRPr lang="en-US" dirty="0"/>
          </a:p>
        </p:txBody>
      </p:sp>
      <p:pic>
        <p:nvPicPr>
          <p:cNvPr id="5" name="Kép 4">
            <a:extLst>
              <a:ext uri="{FF2B5EF4-FFF2-40B4-BE49-F238E27FC236}">
                <a16:creationId xmlns:a16="http://schemas.microsoft.com/office/drawing/2014/main" id="{215983A4-A8F4-4E7C-8E63-ED0A3745E05F}"/>
              </a:ext>
            </a:extLst>
          </p:cNvPr>
          <p:cNvPicPr>
            <a:picLocks noChangeAspect="1"/>
          </p:cNvPicPr>
          <p:nvPr/>
        </p:nvPicPr>
        <p:blipFill>
          <a:blip r:embed="rId2"/>
          <a:stretch>
            <a:fillRect/>
          </a:stretch>
        </p:blipFill>
        <p:spPr>
          <a:xfrm>
            <a:off x="522242" y="1052513"/>
            <a:ext cx="8985001" cy="4594234"/>
          </a:xfrm>
          <a:prstGeom prst="rect">
            <a:avLst/>
          </a:prstGeom>
        </p:spPr>
      </p:pic>
    </p:spTree>
    <p:extLst>
      <p:ext uri="{BB962C8B-B14F-4D97-AF65-F5344CB8AC3E}">
        <p14:creationId xmlns:p14="http://schemas.microsoft.com/office/powerpoint/2010/main" val="2505190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55EA8D3-AC0D-4E63-8F4D-B871797A79FA}"/>
              </a:ext>
            </a:extLst>
          </p:cNvPr>
          <p:cNvSpPr>
            <a:spLocks noGrp="1"/>
          </p:cNvSpPr>
          <p:nvPr>
            <p:ph type="title"/>
          </p:nvPr>
        </p:nvSpPr>
        <p:spPr/>
        <p:txBody>
          <a:bodyPr/>
          <a:lstStyle/>
          <a:p>
            <a:r>
              <a:rPr lang="hu-HU" dirty="0"/>
              <a:t>KPI 6</a:t>
            </a:r>
          </a:p>
        </p:txBody>
      </p:sp>
      <p:sp>
        <p:nvSpPr>
          <p:cNvPr id="3" name="Szöveg helye 2">
            <a:extLst>
              <a:ext uri="{FF2B5EF4-FFF2-40B4-BE49-F238E27FC236}">
                <a16:creationId xmlns:a16="http://schemas.microsoft.com/office/drawing/2014/main" id="{813E4672-2629-4C38-8EDE-667B7A9148BF}"/>
              </a:ext>
            </a:extLst>
          </p:cNvPr>
          <p:cNvSpPr>
            <a:spLocks noGrp="1"/>
          </p:cNvSpPr>
          <p:nvPr>
            <p:ph type="body" sz="quarter" idx="16"/>
          </p:nvPr>
        </p:nvSpPr>
        <p:spPr/>
        <p:txBody>
          <a:bodyPr/>
          <a:lstStyle/>
          <a:p>
            <a:r>
              <a:rPr lang="en-US" dirty="0"/>
              <a:t>Limiting constraints of the ATC domain​</a:t>
            </a:r>
          </a:p>
          <a:p>
            <a:endParaRPr lang="hu-HU" dirty="0"/>
          </a:p>
        </p:txBody>
      </p:sp>
      <p:sp>
        <p:nvSpPr>
          <p:cNvPr id="4" name="Dia számának helye 3">
            <a:extLst>
              <a:ext uri="{FF2B5EF4-FFF2-40B4-BE49-F238E27FC236}">
                <a16:creationId xmlns:a16="http://schemas.microsoft.com/office/drawing/2014/main" id="{85AF8C23-CD69-46CC-B972-0DA90BE67495}"/>
              </a:ext>
            </a:extLst>
          </p:cNvPr>
          <p:cNvSpPr>
            <a:spLocks noGrp="1"/>
          </p:cNvSpPr>
          <p:nvPr>
            <p:ph type="sldNum" sz="quarter" idx="4"/>
          </p:nvPr>
        </p:nvSpPr>
        <p:spPr/>
        <p:txBody>
          <a:bodyPr/>
          <a:lstStyle/>
          <a:p>
            <a:fld id="{F551322C-20B2-48C3-B63D-68158FEBF630}" type="slidenum">
              <a:rPr lang="en-US" smtClean="0"/>
              <a:pPr/>
              <a:t>23</a:t>
            </a:fld>
            <a:endParaRPr lang="en-US" dirty="0"/>
          </a:p>
        </p:txBody>
      </p:sp>
      <p:pic>
        <p:nvPicPr>
          <p:cNvPr id="5" name="Kép 4">
            <a:extLst>
              <a:ext uri="{FF2B5EF4-FFF2-40B4-BE49-F238E27FC236}">
                <a16:creationId xmlns:a16="http://schemas.microsoft.com/office/drawing/2014/main" id="{553AD97C-BC44-47BE-AA73-6B5D11028C75}"/>
              </a:ext>
            </a:extLst>
          </p:cNvPr>
          <p:cNvPicPr>
            <a:picLocks noChangeAspect="1"/>
          </p:cNvPicPr>
          <p:nvPr/>
        </p:nvPicPr>
        <p:blipFill>
          <a:blip r:embed="rId2"/>
          <a:stretch>
            <a:fillRect/>
          </a:stretch>
        </p:blipFill>
        <p:spPr>
          <a:xfrm>
            <a:off x="522243" y="1052513"/>
            <a:ext cx="8985001" cy="5033354"/>
          </a:xfrm>
          <a:prstGeom prst="rect">
            <a:avLst/>
          </a:prstGeom>
        </p:spPr>
      </p:pic>
    </p:spTree>
    <p:extLst>
      <p:ext uri="{BB962C8B-B14F-4D97-AF65-F5344CB8AC3E}">
        <p14:creationId xmlns:p14="http://schemas.microsoft.com/office/powerpoint/2010/main" val="3394992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A4F0D75-51CE-4912-BDDE-470DFED5BB89}"/>
              </a:ext>
            </a:extLst>
          </p:cNvPr>
          <p:cNvSpPr>
            <a:spLocks noGrp="1"/>
          </p:cNvSpPr>
          <p:nvPr>
            <p:ph type="title"/>
          </p:nvPr>
        </p:nvSpPr>
        <p:spPr/>
        <p:txBody>
          <a:bodyPr/>
          <a:lstStyle/>
          <a:p>
            <a:r>
              <a:rPr lang="hu-HU" dirty="0"/>
              <a:t>KPI 6</a:t>
            </a:r>
          </a:p>
        </p:txBody>
      </p:sp>
      <p:sp>
        <p:nvSpPr>
          <p:cNvPr id="3" name="Szöveg helye 2">
            <a:extLst>
              <a:ext uri="{FF2B5EF4-FFF2-40B4-BE49-F238E27FC236}">
                <a16:creationId xmlns:a16="http://schemas.microsoft.com/office/drawing/2014/main" id="{4DBC6119-9226-4391-8359-CE1766FE129B}"/>
              </a:ext>
            </a:extLst>
          </p:cNvPr>
          <p:cNvSpPr>
            <a:spLocks noGrp="1"/>
          </p:cNvSpPr>
          <p:nvPr>
            <p:ph type="body" sz="quarter" idx="16"/>
          </p:nvPr>
        </p:nvSpPr>
        <p:spPr/>
        <p:txBody>
          <a:bodyPr/>
          <a:lstStyle/>
          <a:p>
            <a:r>
              <a:rPr lang="en-US" dirty="0"/>
              <a:t>Limiting constraints of the ATC domain​</a:t>
            </a:r>
          </a:p>
          <a:p>
            <a:endParaRPr lang="hu-HU" dirty="0"/>
          </a:p>
        </p:txBody>
      </p:sp>
      <p:sp>
        <p:nvSpPr>
          <p:cNvPr id="4" name="Dia számának helye 3">
            <a:extLst>
              <a:ext uri="{FF2B5EF4-FFF2-40B4-BE49-F238E27FC236}">
                <a16:creationId xmlns:a16="http://schemas.microsoft.com/office/drawing/2014/main" id="{162FDA31-0145-429F-8387-73F39C44DE2A}"/>
              </a:ext>
            </a:extLst>
          </p:cNvPr>
          <p:cNvSpPr>
            <a:spLocks noGrp="1"/>
          </p:cNvSpPr>
          <p:nvPr>
            <p:ph type="sldNum" sz="quarter" idx="4"/>
          </p:nvPr>
        </p:nvSpPr>
        <p:spPr/>
        <p:txBody>
          <a:bodyPr/>
          <a:lstStyle/>
          <a:p>
            <a:fld id="{F551322C-20B2-48C3-B63D-68158FEBF630}" type="slidenum">
              <a:rPr lang="en-US" smtClean="0"/>
              <a:pPr/>
              <a:t>24</a:t>
            </a:fld>
            <a:endParaRPr lang="en-US" dirty="0"/>
          </a:p>
        </p:txBody>
      </p:sp>
      <p:pic>
        <p:nvPicPr>
          <p:cNvPr id="5" name="Kép 4">
            <a:extLst>
              <a:ext uri="{FF2B5EF4-FFF2-40B4-BE49-F238E27FC236}">
                <a16:creationId xmlns:a16="http://schemas.microsoft.com/office/drawing/2014/main" id="{67AEEAFC-4700-4884-9F80-8A0D5FA3CD7D}"/>
              </a:ext>
            </a:extLst>
          </p:cNvPr>
          <p:cNvPicPr>
            <a:picLocks noChangeAspect="1"/>
          </p:cNvPicPr>
          <p:nvPr/>
        </p:nvPicPr>
        <p:blipFill>
          <a:blip r:embed="rId2"/>
          <a:stretch>
            <a:fillRect/>
          </a:stretch>
        </p:blipFill>
        <p:spPr>
          <a:xfrm>
            <a:off x="522243" y="1052513"/>
            <a:ext cx="8985001" cy="4420274"/>
          </a:xfrm>
          <a:prstGeom prst="rect">
            <a:avLst/>
          </a:prstGeom>
        </p:spPr>
      </p:pic>
    </p:spTree>
    <p:extLst>
      <p:ext uri="{BB962C8B-B14F-4D97-AF65-F5344CB8AC3E}">
        <p14:creationId xmlns:p14="http://schemas.microsoft.com/office/powerpoint/2010/main" val="993410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D243C82-ECFC-44CD-8AC6-0568C319A7C5}"/>
              </a:ext>
            </a:extLst>
          </p:cNvPr>
          <p:cNvSpPr>
            <a:spLocks noGrp="1"/>
          </p:cNvSpPr>
          <p:nvPr>
            <p:ph type="title"/>
          </p:nvPr>
        </p:nvSpPr>
        <p:spPr/>
        <p:txBody>
          <a:bodyPr/>
          <a:lstStyle/>
          <a:p>
            <a:r>
              <a:rPr lang="hu-HU" dirty="0"/>
              <a:t>KPI 6</a:t>
            </a:r>
          </a:p>
        </p:txBody>
      </p:sp>
      <p:sp>
        <p:nvSpPr>
          <p:cNvPr id="3" name="Szöveg helye 2">
            <a:extLst>
              <a:ext uri="{FF2B5EF4-FFF2-40B4-BE49-F238E27FC236}">
                <a16:creationId xmlns:a16="http://schemas.microsoft.com/office/drawing/2014/main" id="{B763E1CC-1FC2-4E31-A63E-20B1FB598FE9}"/>
              </a:ext>
            </a:extLst>
          </p:cNvPr>
          <p:cNvSpPr>
            <a:spLocks noGrp="1"/>
          </p:cNvSpPr>
          <p:nvPr>
            <p:ph type="body" sz="quarter" idx="16"/>
          </p:nvPr>
        </p:nvSpPr>
        <p:spPr/>
        <p:txBody>
          <a:bodyPr/>
          <a:lstStyle/>
          <a:p>
            <a:r>
              <a:rPr lang="en-US" dirty="0"/>
              <a:t>Limiting constraints of the ATC domain​</a:t>
            </a:r>
          </a:p>
          <a:p>
            <a:endParaRPr lang="hu-HU" dirty="0"/>
          </a:p>
        </p:txBody>
      </p:sp>
      <p:sp>
        <p:nvSpPr>
          <p:cNvPr id="4" name="Dia számának helye 3">
            <a:extLst>
              <a:ext uri="{FF2B5EF4-FFF2-40B4-BE49-F238E27FC236}">
                <a16:creationId xmlns:a16="http://schemas.microsoft.com/office/drawing/2014/main" id="{7C0B1C08-51DD-4714-BF2F-5C705FE24916}"/>
              </a:ext>
            </a:extLst>
          </p:cNvPr>
          <p:cNvSpPr>
            <a:spLocks noGrp="1"/>
          </p:cNvSpPr>
          <p:nvPr>
            <p:ph type="sldNum" sz="quarter" idx="4"/>
          </p:nvPr>
        </p:nvSpPr>
        <p:spPr/>
        <p:txBody>
          <a:bodyPr/>
          <a:lstStyle/>
          <a:p>
            <a:fld id="{F551322C-20B2-48C3-B63D-68158FEBF630}" type="slidenum">
              <a:rPr lang="en-US" smtClean="0"/>
              <a:pPr/>
              <a:t>25</a:t>
            </a:fld>
            <a:endParaRPr lang="en-US" dirty="0"/>
          </a:p>
        </p:txBody>
      </p:sp>
      <p:pic>
        <p:nvPicPr>
          <p:cNvPr id="6" name="Kép 5">
            <a:extLst>
              <a:ext uri="{FF2B5EF4-FFF2-40B4-BE49-F238E27FC236}">
                <a16:creationId xmlns:a16="http://schemas.microsoft.com/office/drawing/2014/main" id="{85FA8AC6-E0EC-4719-8FA1-51C8E0D1E767}"/>
              </a:ext>
            </a:extLst>
          </p:cNvPr>
          <p:cNvPicPr>
            <a:picLocks noChangeAspect="1"/>
          </p:cNvPicPr>
          <p:nvPr/>
        </p:nvPicPr>
        <p:blipFill>
          <a:blip r:embed="rId2"/>
          <a:stretch>
            <a:fillRect/>
          </a:stretch>
        </p:blipFill>
        <p:spPr>
          <a:xfrm>
            <a:off x="524624" y="1054855"/>
            <a:ext cx="8977016" cy="4952655"/>
          </a:xfrm>
          <a:prstGeom prst="rect">
            <a:avLst/>
          </a:prstGeom>
        </p:spPr>
      </p:pic>
    </p:spTree>
    <p:extLst>
      <p:ext uri="{BB962C8B-B14F-4D97-AF65-F5344CB8AC3E}">
        <p14:creationId xmlns:p14="http://schemas.microsoft.com/office/powerpoint/2010/main" val="1858247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F170C39-61C4-4C63-A90E-6AFB368B3920}"/>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47521CB7-49B0-4C14-8D91-06C2487D25FD}"/>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FF2F19D3-2793-4746-9FF5-75170EA1D43F}"/>
              </a:ext>
            </a:extLst>
          </p:cNvPr>
          <p:cNvSpPr>
            <a:spLocks noGrp="1"/>
          </p:cNvSpPr>
          <p:nvPr>
            <p:ph type="sldNum" sz="quarter" idx="4"/>
          </p:nvPr>
        </p:nvSpPr>
        <p:spPr/>
        <p:txBody>
          <a:bodyPr/>
          <a:lstStyle/>
          <a:p>
            <a:fld id="{F551322C-20B2-48C3-B63D-68158FEBF630}" type="slidenum">
              <a:rPr lang="en-US" smtClean="0"/>
              <a:pPr/>
              <a:t>26</a:t>
            </a:fld>
            <a:endParaRPr lang="en-US"/>
          </a:p>
        </p:txBody>
      </p:sp>
      <p:pic>
        <p:nvPicPr>
          <p:cNvPr id="7" name="Tartalom helye 6">
            <a:extLst>
              <a:ext uri="{FF2B5EF4-FFF2-40B4-BE49-F238E27FC236}">
                <a16:creationId xmlns:a16="http://schemas.microsoft.com/office/drawing/2014/main" id="{107053E1-5453-40F0-A1FD-B97F9F38CB53}"/>
              </a:ext>
            </a:extLst>
          </p:cNvPr>
          <p:cNvPicPr>
            <a:picLocks noGrp="1" noChangeAspect="1"/>
          </p:cNvPicPr>
          <p:nvPr>
            <p:ph sz="quarter" idx="17"/>
          </p:nvPr>
        </p:nvPicPr>
        <p:blipFill>
          <a:blip r:embed="rId3"/>
          <a:stretch>
            <a:fillRect/>
          </a:stretch>
        </p:blipFill>
        <p:spPr>
          <a:xfrm>
            <a:off x="522243" y="1052513"/>
            <a:ext cx="8985001" cy="5290034"/>
          </a:xfrm>
          <a:prstGeom prst="rect">
            <a:avLst/>
          </a:prstGeom>
        </p:spPr>
      </p:pic>
    </p:spTree>
    <p:extLst>
      <p:ext uri="{BB962C8B-B14F-4D97-AF65-F5344CB8AC3E}">
        <p14:creationId xmlns:p14="http://schemas.microsoft.com/office/powerpoint/2010/main" val="6009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4100034-9313-46B0-AB8E-24D3F8BE4827}"/>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36A6E2B7-B180-4CDE-9BD2-9FDCBF7C5761}"/>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FC473626-B5E7-46F7-98A0-B7D1C71BDA8F}"/>
              </a:ext>
            </a:extLst>
          </p:cNvPr>
          <p:cNvSpPr>
            <a:spLocks noGrp="1"/>
          </p:cNvSpPr>
          <p:nvPr>
            <p:ph type="sldNum" sz="quarter" idx="4"/>
          </p:nvPr>
        </p:nvSpPr>
        <p:spPr/>
        <p:txBody>
          <a:bodyPr/>
          <a:lstStyle/>
          <a:p>
            <a:fld id="{F551322C-20B2-48C3-B63D-68158FEBF630}" type="slidenum">
              <a:rPr lang="en-US" smtClean="0"/>
              <a:pPr/>
              <a:t>27</a:t>
            </a:fld>
            <a:endParaRPr lang="en-US"/>
          </a:p>
        </p:txBody>
      </p:sp>
      <p:pic>
        <p:nvPicPr>
          <p:cNvPr id="7" name="Tartalom helye 6">
            <a:extLst>
              <a:ext uri="{FF2B5EF4-FFF2-40B4-BE49-F238E27FC236}">
                <a16:creationId xmlns:a16="http://schemas.microsoft.com/office/drawing/2014/main" id="{01588DA9-DD02-4A29-8370-89AF616ABF89}"/>
              </a:ext>
            </a:extLst>
          </p:cNvPr>
          <p:cNvPicPr>
            <a:picLocks noGrp="1" noChangeAspect="1"/>
          </p:cNvPicPr>
          <p:nvPr>
            <p:ph sz="quarter" idx="17"/>
          </p:nvPr>
        </p:nvPicPr>
        <p:blipFill>
          <a:blip r:embed="rId2"/>
          <a:stretch>
            <a:fillRect/>
          </a:stretch>
        </p:blipFill>
        <p:spPr>
          <a:xfrm>
            <a:off x="523875" y="1052513"/>
            <a:ext cx="7941536" cy="5472112"/>
          </a:xfrm>
          <a:prstGeom prst="rect">
            <a:avLst/>
          </a:prstGeom>
        </p:spPr>
      </p:pic>
    </p:spTree>
    <p:extLst>
      <p:ext uri="{BB962C8B-B14F-4D97-AF65-F5344CB8AC3E}">
        <p14:creationId xmlns:p14="http://schemas.microsoft.com/office/powerpoint/2010/main" val="2671114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AEA6FD1-F808-4FCA-92B0-C349795793DE}"/>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9FBA4694-E1D5-4AA8-AFB4-148EAD70E722}"/>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BB48EDF5-6BA1-4EF5-8DA0-847E27A959C2}"/>
              </a:ext>
            </a:extLst>
          </p:cNvPr>
          <p:cNvSpPr>
            <a:spLocks noGrp="1"/>
          </p:cNvSpPr>
          <p:nvPr>
            <p:ph type="sldNum" sz="quarter" idx="4"/>
          </p:nvPr>
        </p:nvSpPr>
        <p:spPr/>
        <p:txBody>
          <a:bodyPr/>
          <a:lstStyle/>
          <a:p>
            <a:fld id="{F551322C-20B2-48C3-B63D-68158FEBF630}" type="slidenum">
              <a:rPr lang="en-US" smtClean="0"/>
              <a:pPr/>
              <a:t>28</a:t>
            </a:fld>
            <a:endParaRPr lang="en-US"/>
          </a:p>
        </p:txBody>
      </p:sp>
      <p:pic>
        <p:nvPicPr>
          <p:cNvPr id="7" name="Tartalom helye 6">
            <a:extLst>
              <a:ext uri="{FF2B5EF4-FFF2-40B4-BE49-F238E27FC236}">
                <a16:creationId xmlns:a16="http://schemas.microsoft.com/office/drawing/2014/main" id="{D41C662F-8120-41D2-A39B-208620C654E2}"/>
              </a:ext>
            </a:extLst>
          </p:cNvPr>
          <p:cNvPicPr>
            <a:picLocks noGrp="1" noChangeAspect="1"/>
          </p:cNvPicPr>
          <p:nvPr>
            <p:ph sz="quarter" idx="17"/>
          </p:nvPr>
        </p:nvPicPr>
        <p:blipFill>
          <a:blip r:embed="rId2"/>
          <a:stretch>
            <a:fillRect/>
          </a:stretch>
        </p:blipFill>
        <p:spPr>
          <a:xfrm>
            <a:off x="522243" y="1059836"/>
            <a:ext cx="8985001" cy="5372360"/>
          </a:xfrm>
          <a:prstGeom prst="rect">
            <a:avLst/>
          </a:prstGeom>
        </p:spPr>
      </p:pic>
    </p:spTree>
    <p:extLst>
      <p:ext uri="{BB962C8B-B14F-4D97-AF65-F5344CB8AC3E}">
        <p14:creationId xmlns:p14="http://schemas.microsoft.com/office/powerpoint/2010/main" val="3558008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9938A65-36EE-4AA2-AA89-BFF71F2477FB}"/>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4C3AF2B3-A7A0-4031-B270-DB6D167DCDC7}"/>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9C8DA871-8A2D-419E-8DAB-59B16D238052}"/>
              </a:ext>
            </a:extLst>
          </p:cNvPr>
          <p:cNvSpPr>
            <a:spLocks noGrp="1"/>
          </p:cNvSpPr>
          <p:nvPr>
            <p:ph type="sldNum" sz="quarter" idx="4"/>
          </p:nvPr>
        </p:nvSpPr>
        <p:spPr/>
        <p:txBody>
          <a:bodyPr/>
          <a:lstStyle/>
          <a:p>
            <a:fld id="{F551322C-20B2-48C3-B63D-68158FEBF630}" type="slidenum">
              <a:rPr lang="en-US" smtClean="0"/>
              <a:pPr/>
              <a:t>29</a:t>
            </a:fld>
            <a:endParaRPr lang="en-US"/>
          </a:p>
        </p:txBody>
      </p:sp>
      <p:pic>
        <p:nvPicPr>
          <p:cNvPr id="7" name="Tartalom helye 6">
            <a:extLst>
              <a:ext uri="{FF2B5EF4-FFF2-40B4-BE49-F238E27FC236}">
                <a16:creationId xmlns:a16="http://schemas.microsoft.com/office/drawing/2014/main" id="{19693931-475C-4DB2-A2DE-0CE3753054E2}"/>
              </a:ext>
            </a:extLst>
          </p:cNvPr>
          <p:cNvPicPr>
            <a:picLocks noGrp="1" noChangeAspect="1"/>
          </p:cNvPicPr>
          <p:nvPr>
            <p:ph sz="quarter" idx="17"/>
          </p:nvPr>
        </p:nvPicPr>
        <p:blipFill>
          <a:blip r:embed="rId2"/>
          <a:stretch>
            <a:fillRect/>
          </a:stretch>
        </p:blipFill>
        <p:spPr>
          <a:xfrm>
            <a:off x="523875" y="1052512"/>
            <a:ext cx="9008416" cy="4522377"/>
          </a:xfrm>
          <a:prstGeom prst="rect">
            <a:avLst/>
          </a:prstGeom>
        </p:spPr>
      </p:pic>
    </p:spTree>
    <p:extLst>
      <p:ext uri="{BB962C8B-B14F-4D97-AF65-F5344CB8AC3E}">
        <p14:creationId xmlns:p14="http://schemas.microsoft.com/office/powerpoint/2010/main" val="1095285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rPr>
              <a:t>Overview of parallel run KPIs</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a:xfrm>
            <a:off x="540000" y="1080000"/>
            <a:ext cx="9000000" cy="5316350"/>
          </a:xfrm>
        </p:spPr>
        <p:txBody>
          <a:bodyPr/>
          <a:lstStyle/>
          <a:p>
            <a:pPr>
              <a:defRPr/>
            </a:pPr>
            <a:r>
              <a:rPr lang="en-US" dirty="0">
                <a:latin typeface="Arial"/>
              </a:rPr>
              <a:t>ATC related KPIs</a:t>
            </a:r>
          </a:p>
          <a:p>
            <a:pPr marL="508000" lvl="2" indent="-228600" fontAlgn="ctr">
              <a:buAutoNum type="arabicPeriod"/>
            </a:pPr>
            <a:r>
              <a:rPr lang="en-US" dirty="0"/>
              <a:t>Duration curve of Core oriented bidding zone borders with simultaneous zero (or negative) ID ATCs​</a:t>
            </a:r>
          </a:p>
          <a:p>
            <a:pPr marL="508000" lvl="2" indent="-228600" fontAlgn="ctr">
              <a:buAutoNum type="arabicPeriod"/>
            </a:pPr>
            <a:r>
              <a:rPr lang="en-US" dirty="0"/>
              <a:t>Frequency of zero </a:t>
            </a:r>
            <a:r>
              <a:rPr lang="sk-SK" dirty="0"/>
              <a:t>and </a:t>
            </a:r>
            <a:r>
              <a:rPr lang="en-US" dirty="0"/>
              <a:t>negative ID ATCs by oriented Core bidding zone border, and Core average​</a:t>
            </a:r>
          </a:p>
          <a:p>
            <a:pPr marL="508000" lvl="2" indent="-228600" fontAlgn="ctr">
              <a:buAutoNum type="arabicPeriod"/>
            </a:pPr>
            <a:r>
              <a:rPr lang="en-US" dirty="0"/>
              <a:t>Frequency of isolated BZs of zero (or negative) ID ATCs in import, export and both directions​</a:t>
            </a:r>
          </a:p>
          <a:p>
            <a:pPr marL="508000" lvl="2" indent="-228600" fontAlgn="ctr">
              <a:buFont typeface="Wingdings" panose="05000000000000000000" pitchFamily="2" charset="2"/>
              <a:buAutoNum type="arabicPeriod"/>
            </a:pPr>
            <a:r>
              <a:rPr lang="en-US" dirty="0"/>
              <a:t>Mean positive ID ATCs by oriented Core bidding zone border, and Core average​</a:t>
            </a:r>
          </a:p>
          <a:p>
            <a:pPr marL="279400" lvl="2" indent="0" fontAlgn="ctr">
              <a:buNone/>
            </a:pPr>
            <a:endParaRPr lang="en-US" sz="1100" dirty="0">
              <a:solidFill>
                <a:srgbClr val="3366FF"/>
              </a:solidFill>
              <a:latin typeface="Arial Unicode MS" charset="0"/>
              <a:ea typeface="ＭＳ Ｐゴシック" charset="0"/>
            </a:endParaRPr>
          </a:p>
          <a:p>
            <a:pPr marL="0" lvl="2" indent="0">
              <a:buSzPct val="100000"/>
              <a:buNone/>
              <a:defRPr/>
            </a:pPr>
            <a:r>
              <a:rPr lang="en-US" sz="1400" dirty="0">
                <a:solidFill>
                  <a:srgbClr val="3366FF"/>
                </a:solidFill>
                <a:latin typeface="Arial"/>
              </a:rPr>
              <a:t>TSOs’ adjustment after validation</a:t>
            </a:r>
          </a:p>
          <a:p>
            <a:pPr marL="508000" lvl="2" indent="-228600" fontAlgn="ctr">
              <a:buFont typeface="+mj-lt"/>
              <a:buAutoNum type="arabicPeriod" startAt="5"/>
            </a:pPr>
            <a:r>
              <a:rPr lang="en-US" dirty="0"/>
              <a:t>Share of MTUs with intervention per TSO</a:t>
            </a:r>
          </a:p>
          <a:p>
            <a:pPr marL="279400" lvl="2" indent="0" fontAlgn="ctr">
              <a:buNone/>
            </a:pPr>
            <a:endParaRPr lang="en-US" sz="1100" dirty="0">
              <a:solidFill>
                <a:srgbClr val="3366FF"/>
              </a:solidFill>
              <a:latin typeface="Arial Unicode MS" charset="0"/>
              <a:ea typeface="ＭＳ Ｐゴシック" charset="0"/>
            </a:endParaRPr>
          </a:p>
          <a:p>
            <a:pPr marL="0" lvl="2" indent="0">
              <a:buSzPct val="100000"/>
              <a:buNone/>
              <a:defRPr/>
            </a:pPr>
            <a:r>
              <a:rPr lang="en-US" sz="1400" dirty="0">
                <a:solidFill>
                  <a:srgbClr val="3366FF"/>
                </a:solidFill>
                <a:latin typeface="Arial"/>
              </a:rPr>
              <a:t>Limiting elements</a:t>
            </a:r>
          </a:p>
          <a:p>
            <a:pPr marL="508000" lvl="2" indent="-228600" fontAlgn="ctr">
              <a:buFont typeface="+mj-lt"/>
              <a:buAutoNum type="arabicPeriod" startAt="6"/>
            </a:pPr>
            <a:r>
              <a:rPr lang="en-US" dirty="0"/>
              <a:t>Limiting constraints of the ATC domain​</a:t>
            </a:r>
          </a:p>
          <a:p>
            <a:pPr marL="508000" lvl="2" indent="-228600" fontAlgn="ctr">
              <a:buFont typeface="+mj-lt"/>
              <a:buAutoNum type="arabicPeriod" startAt="6"/>
            </a:pPr>
            <a:r>
              <a:rPr lang="en-US" dirty="0">
                <a:ea typeface="Arial Unicode MS"/>
                <a:cs typeface="Arial"/>
              </a:rPr>
              <a:t>Most often pre-solved CNECs​</a:t>
            </a:r>
            <a:endParaRPr lang="sk-SK" dirty="0">
              <a:ea typeface="Arial Unicode MS"/>
              <a:cs typeface="Arial"/>
            </a:endParaRPr>
          </a:p>
          <a:p>
            <a:pPr marL="508000" lvl="2" indent="-228600" fontAlgn="ctr">
              <a:buFont typeface="+mj-lt"/>
              <a:buAutoNum type="arabicPeriod" startAt="6"/>
            </a:pPr>
            <a:endParaRPr lang="sk-SK" dirty="0">
              <a:ea typeface="Arial Unicode MS"/>
              <a:cs typeface="Arial"/>
            </a:endParaRPr>
          </a:p>
          <a:p>
            <a:pPr marL="0" lvl="2" indent="0">
              <a:buSzPct val="100000"/>
              <a:buNone/>
              <a:defRPr/>
            </a:pPr>
            <a:r>
              <a:rPr lang="en-US" sz="1400" dirty="0">
                <a:solidFill>
                  <a:srgbClr val="3366FF"/>
                </a:solidFill>
                <a:latin typeface="Arial"/>
              </a:rPr>
              <a:t>Net positions</a:t>
            </a:r>
          </a:p>
          <a:p>
            <a:pPr marL="508000" lvl="2" indent="-228600" fontAlgn="ctr">
              <a:buFont typeface="+mj-lt"/>
              <a:buAutoNum type="arabicPeriod" startAt="8"/>
            </a:pPr>
            <a:r>
              <a:rPr lang="en-US" dirty="0"/>
              <a:t>Min/Max Net Positions​</a:t>
            </a:r>
            <a:endParaRPr lang="sk-SK" dirty="0"/>
          </a:p>
          <a:p>
            <a:pPr marL="768350" lvl="3" indent="-228600" fontAlgn="ctr">
              <a:buSzPct val="70000"/>
              <a:buFont typeface="+mj-lt"/>
              <a:buAutoNum type="alphaLcParenR"/>
            </a:pPr>
            <a:r>
              <a:rPr lang="en-US" dirty="0"/>
              <a:t>Based on final FB domain</a:t>
            </a:r>
          </a:p>
          <a:p>
            <a:pPr marL="768350" lvl="3" indent="-228600" fontAlgn="ctr">
              <a:buSzPct val="70000"/>
              <a:buFont typeface="+mj-lt"/>
              <a:buAutoNum type="alphaLcParenR"/>
            </a:pPr>
            <a:r>
              <a:rPr lang="en-US" dirty="0"/>
              <a:t>Based on final ID ATC</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3</a:t>
            </a:fld>
            <a:endParaRPr lang="en-US" dirty="0"/>
          </a:p>
        </p:txBody>
      </p:sp>
    </p:spTree>
    <p:extLst>
      <p:ext uri="{BB962C8B-B14F-4D97-AF65-F5344CB8AC3E}">
        <p14:creationId xmlns:p14="http://schemas.microsoft.com/office/powerpoint/2010/main" val="2563162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979EA4B-F5CA-4B5B-AA43-A6C93F8D47A5}"/>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77AB6F58-52CA-46DA-A8E0-BD5D63B6E2F2}"/>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86827FA0-8A73-4FAF-BE7F-FB3EAC77BAD7}"/>
              </a:ext>
            </a:extLst>
          </p:cNvPr>
          <p:cNvSpPr>
            <a:spLocks noGrp="1"/>
          </p:cNvSpPr>
          <p:nvPr>
            <p:ph type="sldNum" sz="quarter" idx="4"/>
          </p:nvPr>
        </p:nvSpPr>
        <p:spPr/>
        <p:txBody>
          <a:bodyPr/>
          <a:lstStyle/>
          <a:p>
            <a:fld id="{F551322C-20B2-48C3-B63D-68158FEBF630}" type="slidenum">
              <a:rPr lang="en-US" smtClean="0"/>
              <a:pPr/>
              <a:t>30</a:t>
            </a:fld>
            <a:endParaRPr lang="en-US"/>
          </a:p>
        </p:txBody>
      </p:sp>
      <p:pic>
        <p:nvPicPr>
          <p:cNvPr id="6" name="Kép 5">
            <a:extLst>
              <a:ext uri="{FF2B5EF4-FFF2-40B4-BE49-F238E27FC236}">
                <a16:creationId xmlns:a16="http://schemas.microsoft.com/office/drawing/2014/main" id="{09182C2E-91FC-455C-9292-FC61128538C4}"/>
              </a:ext>
            </a:extLst>
          </p:cNvPr>
          <p:cNvPicPr>
            <a:picLocks noChangeAspect="1"/>
          </p:cNvPicPr>
          <p:nvPr/>
        </p:nvPicPr>
        <p:blipFill>
          <a:blip r:embed="rId2"/>
          <a:stretch>
            <a:fillRect/>
          </a:stretch>
        </p:blipFill>
        <p:spPr>
          <a:xfrm>
            <a:off x="522243" y="1052513"/>
            <a:ext cx="9003633" cy="5190971"/>
          </a:xfrm>
          <a:prstGeom prst="rect">
            <a:avLst/>
          </a:prstGeom>
        </p:spPr>
      </p:pic>
    </p:spTree>
    <p:extLst>
      <p:ext uri="{BB962C8B-B14F-4D97-AF65-F5344CB8AC3E}">
        <p14:creationId xmlns:p14="http://schemas.microsoft.com/office/powerpoint/2010/main" val="2082583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3EA76C6-9D34-4AB3-8377-3AB5DEA1A5D6}"/>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144224A1-8FBE-40C8-AF11-BF2D2AE300D9}"/>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D95FBEEA-5D49-499A-9E6B-1D6EAFB2A846}"/>
              </a:ext>
            </a:extLst>
          </p:cNvPr>
          <p:cNvSpPr>
            <a:spLocks noGrp="1"/>
          </p:cNvSpPr>
          <p:nvPr>
            <p:ph type="sldNum" sz="quarter" idx="4"/>
          </p:nvPr>
        </p:nvSpPr>
        <p:spPr/>
        <p:txBody>
          <a:bodyPr/>
          <a:lstStyle/>
          <a:p>
            <a:fld id="{F551322C-20B2-48C3-B63D-68158FEBF630}" type="slidenum">
              <a:rPr lang="en-US" smtClean="0"/>
              <a:pPr/>
              <a:t>31</a:t>
            </a:fld>
            <a:endParaRPr lang="en-US"/>
          </a:p>
        </p:txBody>
      </p:sp>
      <p:pic>
        <p:nvPicPr>
          <p:cNvPr id="7" name="Tartalom helye 6">
            <a:extLst>
              <a:ext uri="{FF2B5EF4-FFF2-40B4-BE49-F238E27FC236}">
                <a16:creationId xmlns:a16="http://schemas.microsoft.com/office/drawing/2014/main" id="{85FEA284-C406-45AF-9A5F-B0A05509FB2A}"/>
              </a:ext>
            </a:extLst>
          </p:cNvPr>
          <p:cNvPicPr>
            <a:picLocks noGrp="1" noChangeAspect="1"/>
          </p:cNvPicPr>
          <p:nvPr>
            <p:ph sz="quarter" idx="17"/>
          </p:nvPr>
        </p:nvPicPr>
        <p:blipFill>
          <a:blip r:embed="rId2"/>
          <a:stretch>
            <a:fillRect/>
          </a:stretch>
        </p:blipFill>
        <p:spPr>
          <a:xfrm>
            <a:off x="525105" y="1052513"/>
            <a:ext cx="8921518" cy="5462974"/>
          </a:xfrm>
          <a:prstGeom prst="rect">
            <a:avLst/>
          </a:prstGeom>
        </p:spPr>
      </p:pic>
    </p:spTree>
    <p:extLst>
      <p:ext uri="{BB962C8B-B14F-4D97-AF65-F5344CB8AC3E}">
        <p14:creationId xmlns:p14="http://schemas.microsoft.com/office/powerpoint/2010/main" val="2620794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A286A9-9DD2-4CB6-A264-063F395E5504}"/>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86F33F4C-98ED-466B-9AA3-F925ADB739F5}"/>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089D0506-32AD-42C8-8B32-87933806EB2F}"/>
              </a:ext>
            </a:extLst>
          </p:cNvPr>
          <p:cNvSpPr>
            <a:spLocks noGrp="1"/>
          </p:cNvSpPr>
          <p:nvPr>
            <p:ph type="sldNum" sz="quarter" idx="4"/>
          </p:nvPr>
        </p:nvSpPr>
        <p:spPr/>
        <p:txBody>
          <a:bodyPr/>
          <a:lstStyle/>
          <a:p>
            <a:fld id="{F551322C-20B2-48C3-B63D-68158FEBF630}" type="slidenum">
              <a:rPr lang="en-US" smtClean="0"/>
              <a:pPr/>
              <a:t>32</a:t>
            </a:fld>
            <a:endParaRPr lang="en-US"/>
          </a:p>
        </p:txBody>
      </p:sp>
      <p:pic>
        <p:nvPicPr>
          <p:cNvPr id="6" name="Kép 5">
            <a:extLst>
              <a:ext uri="{FF2B5EF4-FFF2-40B4-BE49-F238E27FC236}">
                <a16:creationId xmlns:a16="http://schemas.microsoft.com/office/drawing/2014/main" id="{B6C918B8-4128-4EE6-9C90-2AC66CFF2DA5}"/>
              </a:ext>
            </a:extLst>
          </p:cNvPr>
          <p:cNvPicPr>
            <a:picLocks noChangeAspect="1"/>
          </p:cNvPicPr>
          <p:nvPr/>
        </p:nvPicPr>
        <p:blipFill>
          <a:blip r:embed="rId2"/>
          <a:stretch>
            <a:fillRect/>
          </a:stretch>
        </p:blipFill>
        <p:spPr>
          <a:xfrm>
            <a:off x="522243" y="1052513"/>
            <a:ext cx="8985001" cy="5285608"/>
          </a:xfrm>
          <a:prstGeom prst="rect">
            <a:avLst/>
          </a:prstGeom>
        </p:spPr>
      </p:pic>
    </p:spTree>
    <p:extLst>
      <p:ext uri="{BB962C8B-B14F-4D97-AF65-F5344CB8AC3E}">
        <p14:creationId xmlns:p14="http://schemas.microsoft.com/office/powerpoint/2010/main" val="3325532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7317B1B-1362-477A-A782-B7FB216999EB}"/>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171880D7-F243-4E3C-988B-AD1092801B0F}"/>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5152649B-8D9F-444C-9AB6-84A4D973F760}"/>
              </a:ext>
            </a:extLst>
          </p:cNvPr>
          <p:cNvSpPr>
            <a:spLocks noGrp="1"/>
          </p:cNvSpPr>
          <p:nvPr>
            <p:ph type="sldNum" sz="quarter" idx="4"/>
          </p:nvPr>
        </p:nvSpPr>
        <p:spPr/>
        <p:txBody>
          <a:bodyPr/>
          <a:lstStyle/>
          <a:p>
            <a:fld id="{F551322C-20B2-48C3-B63D-68158FEBF630}" type="slidenum">
              <a:rPr lang="en-US" smtClean="0"/>
              <a:pPr/>
              <a:t>33</a:t>
            </a:fld>
            <a:endParaRPr lang="en-US"/>
          </a:p>
        </p:txBody>
      </p:sp>
      <p:pic>
        <p:nvPicPr>
          <p:cNvPr id="7" name="Tartalom helye 6">
            <a:extLst>
              <a:ext uri="{FF2B5EF4-FFF2-40B4-BE49-F238E27FC236}">
                <a16:creationId xmlns:a16="http://schemas.microsoft.com/office/drawing/2014/main" id="{D83DD70C-397D-4FA7-A192-BA6C7E9FFB5A}"/>
              </a:ext>
            </a:extLst>
          </p:cNvPr>
          <p:cNvPicPr>
            <a:picLocks noGrp="1" noChangeAspect="1"/>
          </p:cNvPicPr>
          <p:nvPr>
            <p:ph sz="quarter" idx="17"/>
          </p:nvPr>
        </p:nvPicPr>
        <p:blipFill>
          <a:blip r:embed="rId2"/>
          <a:stretch>
            <a:fillRect/>
          </a:stretch>
        </p:blipFill>
        <p:spPr>
          <a:xfrm>
            <a:off x="522242" y="1052513"/>
            <a:ext cx="8985001" cy="5294035"/>
          </a:xfrm>
          <a:prstGeom prst="rect">
            <a:avLst/>
          </a:prstGeom>
        </p:spPr>
      </p:pic>
    </p:spTree>
    <p:extLst>
      <p:ext uri="{BB962C8B-B14F-4D97-AF65-F5344CB8AC3E}">
        <p14:creationId xmlns:p14="http://schemas.microsoft.com/office/powerpoint/2010/main" val="79503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E84A842-30F2-4017-B095-B4F50EF8EB6D}"/>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6EB012AE-E224-464E-B7D2-7923DB50DC96}"/>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9D89F3A8-F4E9-4849-8347-1ED051927A80}"/>
              </a:ext>
            </a:extLst>
          </p:cNvPr>
          <p:cNvSpPr>
            <a:spLocks noGrp="1"/>
          </p:cNvSpPr>
          <p:nvPr>
            <p:ph type="sldNum" sz="quarter" idx="4"/>
          </p:nvPr>
        </p:nvSpPr>
        <p:spPr/>
        <p:txBody>
          <a:bodyPr/>
          <a:lstStyle/>
          <a:p>
            <a:fld id="{F551322C-20B2-48C3-B63D-68158FEBF630}" type="slidenum">
              <a:rPr lang="en-US" smtClean="0"/>
              <a:pPr/>
              <a:t>34</a:t>
            </a:fld>
            <a:endParaRPr lang="en-US"/>
          </a:p>
        </p:txBody>
      </p:sp>
      <p:pic>
        <p:nvPicPr>
          <p:cNvPr id="7" name="Tartalom helye 6">
            <a:extLst>
              <a:ext uri="{FF2B5EF4-FFF2-40B4-BE49-F238E27FC236}">
                <a16:creationId xmlns:a16="http://schemas.microsoft.com/office/drawing/2014/main" id="{CCAA651C-103A-4A37-B9DB-8C969D4F554B}"/>
              </a:ext>
            </a:extLst>
          </p:cNvPr>
          <p:cNvPicPr>
            <a:picLocks noGrp="1" noChangeAspect="1"/>
          </p:cNvPicPr>
          <p:nvPr>
            <p:ph sz="quarter" idx="17"/>
          </p:nvPr>
        </p:nvPicPr>
        <p:blipFill>
          <a:blip r:embed="rId2"/>
          <a:stretch>
            <a:fillRect/>
          </a:stretch>
        </p:blipFill>
        <p:spPr>
          <a:xfrm>
            <a:off x="523874" y="1052513"/>
            <a:ext cx="9001125" cy="5365859"/>
          </a:xfrm>
          <a:prstGeom prst="rect">
            <a:avLst/>
          </a:prstGeom>
        </p:spPr>
      </p:pic>
    </p:spTree>
    <p:extLst>
      <p:ext uri="{BB962C8B-B14F-4D97-AF65-F5344CB8AC3E}">
        <p14:creationId xmlns:p14="http://schemas.microsoft.com/office/powerpoint/2010/main" val="1764623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2DBD2C4-AAAF-4C52-ABD8-A781CD9F7748}"/>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EF6753EB-E103-406A-B4BC-65E07BF6B590}"/>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1247CF78-E9A6-4B54-9052-5C65257B6F74}"/>
              </a:ext>
            </a:extLst>
          </p:cNvPr>
          <p:cNvSpPr>
            <a:spLocks noGrp="1"/>
          </p:cNvSpPr>
          <p:nvPr>
            <p:ph type="sldNum" sz="quarter" idx="4"/>
          </p:nvPr>
        </p:nvSpPr>
        <p:spPr/>
        <p:txBody>
          <a:bodyPr/>
          <a:lstStyle/>
          <a:p>
            <a:fld id="{F551322C-20B2-48C3-B63D-68158FEBF630}" type="slidenum">
              <a:rPr lang="en-US" smtClean="0"/>
              <a:pPr/>
              <a:t>35</a:t>
            </a:fld>
            <a:endParaRPr lang="en-US"/>
          </a:p>
        </p:txBody>
      </p:sp>
      <p:pic>
        <p:nvPicPr>
          <p:cNvPr id="7" name="Tartalom helye 6">
            <a:extLst>
              <a:ext uri="{FF2B5EF4-FFF2-40B4-BE49-F238E27FC236}">
                <a16:creationId xmlns:a16="http://schemas.microsoft.com/office/drawing/2014/main" id="{1F8A365A-9621-4B46-8790-D767453FF444}"/>
              </a:ext>
            </a:extLst>
          </p:cNvPr>
          <p:cNvPicPr>
            <a:picLocks noGrp="1" noChangeAspect="1"/>
          </p:cNvPicPr>
          <p:nvPr>
            <p:ph sz="quarter" idx="17"/>
          </p:nvPr>
        </p:nvPicPr>
        <p:blipFill>
          <a:blip r:embed="rId2"/>
          <a:stretch>
            <a:fillRect/>
          </a:stretch>
        </p:blipFill>
        <p:spPr>
          <a:xfrm>
            <a:off x="522242" y="1052513"/>
            <a:ext cx="8985001" cy="5385684"/>
          </a:xfrm>
          <a:prstGeom prst="rect">
            <a:avLst/>
          </a:prstGeom>
        </p:spPr>
      </p:pic>
    </p:spTree>
    <p:extLst>
      <p:ext uri="{BB962C8B-B14F-4D97-AF65-F5344CB8AC3E}">
        <p14:creationId xmlns:p14="http://schemas.microsoft.com/office/powerpoint/2010/main" val="4086462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662F6E9-9337-4658-B42F-02DCEB04FEDB}"/>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65F2A0F0-0574-4DBC-9114-497E9F37F9A6}"/>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6C5EEA38-B208-43EF-95A3-5E56B25EE949}"/>
              </a:ext>
            </a:extLst>
          </p:cNvPr>
          <p:cNvSpPr>
            <a:spLocks noGrp="1"/>
          </p:cNvSpPr>
          <p:nvPr>
            <p:ph type="sldNum" sz="quarter" idx="4"/>
          </p:nvPr>
        </p:nvSpPr>
        <p:spPr/>
        <p:txBody>
          <a:bodyPr/>
          <a:lstStyle/>
          <a:p>
            <a:fld id="{F551322C-20B2-48C3-B63D-68158FEBF630}" type="slidenum">
              <a:rPr lang="en-US" smtClean="0"/>
              <a:pPr/>
              <a:t>36</a:t>
            </a:fld>
            <a:endParaRPr lang="en-US"/>
          </a:p>
        </p:txBody>
      </p:sp>
      <p:pic>
        <p:nvPicPr>
          <p:cNvPr id="7" name="Tartalom helye 6">
            <a:extLst>
              <a:ext uri="{FF2B5EF4-FFF2-40B4-BE49-F238E27FC236}">
                <a16:creationId xmlns:a16="http://schemas.microsoft.com/office/drawing/2014/main" id="{3FDCD2B7-FD13-4DA3-8FE8-390C951AD228}"/>
              </a:ext>
            </a:extLst>
          </p:cNvPr>
          <p:cNvPicPr>
            <a:picLocks noGrp="1" noChangeAspect="1"/>
          </p:cNvPicPr>
          <p:nvPr>
            <p:ph sz="quarter" idx="17"/>
          </p:nvPr>
        </p:nvPicPr>
        <p:blipFill>
          <a:blip r:embed="rId2"/>
          <a:stretch>
            <a:fillRect/>
          </a:stretch>
        </p:blipFill>
        <p:spPr>
          <a:xfrm>
            <a:off x="522242" y="1052513"/>
            <a:ext cx="8985001" cy="5120534"/>
          </a:xfrm>
          <a:prstGeom prst="rect">
            <a:avLst/>
          </a:prstGeom>
        </p:spPr>
      </p:pic>
    </p:spTree>
    <p:extLst>
      <p:ext uri="{BB962C8B-B14F-4D97-AF65-F5344CB8AC3E}">
        <p14:creationId xmlns:p14="http://schemas.microsoft.com/office/powerpoint/2010/main" val="4017574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4D1E90E-04C8-4427-BC16-1C0FB9745C69}"/>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5A960FF0-2474-430F-90D1-14A54083E434}"/>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2AFC491A-7C3B-4F17-A754-A77EFDAE05E3}"/>
              </a:ext>
            </a:extLst>
          </p:cNvPr>
          <p:cNvSpPr>
            <a:spLocks noGrp="1"/>
          </p:cNvSpPr>
          <p:nvPr>
            <p:ph type="sldNum" sz="quarter" idx="4"/>
          </p:nvPr>
        </p:nvSpPr>
        <p:spPr/>
        <p:txBody>
          <a:bodyPr/>
          <a:lstStyle/>
          <a:p>
            <a:fld id="{F551322C-20B2-48C3-B63D-68158FEBF630}" type="slidenum">
              <a:rPr lang="en-US" smtClean="0"/>
              <a:pPr/>
              <a:t>37</a:t>
            </a:fld>
            <a:endParaRPr lang="en-US"/>
          </a:p>
        </p:txBody>
      </p:sp>
      <p:pic>
        <p:nvPicPr>
          <p:cNvPr id="6" name="Kép 5">
            <a:extLst>
              <a:ext uri="{FF2B5EF4-FFF2-40B4-BE49-F238E27FC236}">
                <a16:creationId xmlns:a16="http://schemas.microsoft.com/office/drawing/2014/main" id="{62E8CD81-002B-444E-B911-3E034C70184A}"/>
              </a:ext>
            </a:extLst>
          </p:cNvPr>
          <p:cNvPicPr>
            <a:picLocks noChangeAspect="1"/>
          </p:cNvPicPr>
          <p:nvPr/>
        </p:nvPicPr>
        <p:blipFill>
          <a:blip r:embed="rId2"/>
          <a:stretch>
            <a:fillRect/>
          </a:stretch>
        </p:blipFill>
        <p:spPr>
          <a:xfrm>
            <a:off x="522243" y="1052513"/>
            <a:ext cx="8996162" cy="5013990"/>
          </a:xfrm>
          <a:prstGeom prst="rect">
            <a:avLst/>
          </a:prstGeom>
        </p:spPr>
      </p:pic>
    </p:spTree>
    <p:extLst>
      <p:ext uri="{BB962C8B-B14F-4D97-AF65-F5344CB8AC3E}">
        <p14:creationId xmlns:p14="http://schemas.microsoft.com/office/powerpoint/2010/main" val="304423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93370D5-B49B-4FE1-A4F6-B19A52B4D143}"/>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74AA9877-BD53-4E48-AAB9-F53A446B707C}"/>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5A33C6AC-060F-4085-AE78-803506314CF1}"/>
              </a:ext>
            </a:extLst>
          </p:cNvPr>
          <p:cNvSpPr>
            <a:spLocks noGrp="1"/>
          </p:cNvSpPr>
          <p:nvPr>
            <p:ph type="sldNum" sz="quarter" idx="4"/>
          </p:nvPr>
        </p:nvSpPr>
        <p:spPr/>
        <p:txBody>
          <a:bodyPr/>
          <a:lstStyle/>
          <a:p>
            <a:fld id="{F551322C-20B2-48C3-B63D-68158FEBF630}" type="slidenum">
              <a:rPr lang="en-US" smtClean="0"/>
              <a:pPr/>
              <a:t>38</a:t>
            </a:fld>
            <a:endParaRPr lang="en-US"/>
          </a:p>
        </p:txBody>
      </p:sp>
      <p:pic>
        <p:nvPicPr>
          <p:cNvPr id="7" name="Tartalom helye 6">
            <a:extLst>
              <a:ext uri="{FF2B5EF4-FFF2-40B4-BE49-F238E27FC236}">
                <a16:creationId xmlns:a16="http://schemas.microsoft.com/office/drawing/2014/main" id="{59B2301E-110C-425D-A61B-E740985B8918}"/>
              </a:ext>
            </a:extLst>
          </p:cNvPr>
          <p:cNvPicPr>
            <a:picLocks noGrp="1" noChangeAspect="1"/>
          </p:cNvPicPr>
          <p:nvPr>
            <p:ph sz="quarter" idx="17"/>
          </p:nvPr>
        </p:nvPicPr>
        <p:blipFill>
          <a:blip r:embed="rId2"/>
          <a:stretch>
            <a:fillRect/>
          </a:stretch>
        </p:blipFill>
        <p:spPr>
          <a:xfrm>
            <a:off x="522243" y="1052513"/>
            <a:ext cx="8217697" cy="5467250"/>
          </a:xfrm>
          <a:prstGeom prst="rect">
            <a:avLst/>
          </a:prstGeom>
        </p:spPr>
      </p:pic>
    </p:spTree>
    <p:extLst>
      <p:ext uri="{BB962C8B-B14F-4D97-AF65-F5344CB8AC3E}">
        <p14:creationId xmlns:p14="http://schemas.microsoft.com/office/powerpoint/2010/main" val="3288366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DD021AE-FF4F-4143-A5A3-0A3143466895}"/>
              </a:ext>
            </a:extLst>
          </p:cNvPr>
          <p:cNvSpPr>
            <a:spLocks noGrp="1"/>
          </p:cNvSpPr>
          <p:nvPr>
            <p:ph type="title"/>
          </p:nvPr>
        </p:nvSpPr>
        <p:spPr/>
        <p:txBody>
          <a:bodyPr/>
          <a:lstStyle/>
          <a:p>
            <a:r>
              <a:rPr lang="en-US" dirty="0"/>
              <a:t>KPI</a:t>
            </a:r>
            <a:r>
              <a:rPr lang="sk-SK" dirty="0"/>
              <a:t> 7</a:t>
            </a:r>
            <a:endParaRPr lang="hu-HU" dirty="0"/>
          </a:p>
        </p:txBody>
      </p:sp>
      <p:sp>
        <p:nvSpPr>
          <p:cNvPr id="3" name="Szöveg helye 2">
            <a:extLst>
              <a:ext uri="{FF2B5EF4-FFF2-40B4-BE49-F238E27FC236}">
                <a16:creationId xmlns:a16="http://schemas.microsoft.com/office/drawing/2014/main" id="{5E99E1D7-1128-4107-97F2-74CE9A11B3DF}"/>
              </a:ext>
            </a:extLst>
          </p:cNvPr>
          <p:cNvSpPr>
            <a:spLocks noGrp="1"/>
          </p:cNvSpPr>
          <p:nvPr>
            <p:ph type="body" sz="quarter" idx="16"/>
          </p:nvPr>
        </p:nvSpPr>
        <p:spPr/>
        <p:txBody>
          <a:bodyPr/>
          <a:lstStyle/>
          <a:p>
            <a:r>
              <a:rPr lang="en-US" dirty="0"/>
              <a:t>Most often pre-solved CNECs​</a:t>
            </a:r>
          </a:p>
          <a:p>
            <a:endParaRPr lang="hu-HU" dirty="0"/>
          </a:p>
        </p:txBody>
      </p:sp>
      <p:sp>
        <p:nvSpPr>
          <p:cNvPr id="5" name="Dia számának helye 4">
            <a:extLst>
              <a:ext uri="{FF2B5EF4-FFF2-40B4-BE49-F238E27FC236}">
                <a16:creationId xmlns:a16="http://schemas.microsoft.com/office/drawing/2014/main" id="{D336743B-739F-4D84-9171-CA729B962B50}"/>
              </a:ext>
            </a:extLst>
          </p:cNvPr>
          <p:cNvSpPr>
            <a:spLocks noGrp="1"/>
          </p:cNvSpPr>
          <p:nvPr>
            <p:ph type="sldNum" sz="quarter" idx="4"/>
          </p:nvPr>
        </p:nvSpPr>
        <p:spPr/>
        <p:txBody>
          <a:bodyPr/>
          <a:lstStyle/>
          <a:p>
            <a:fld id="{F551322C-20B2-48C3-B63D-68158FEBF630}" type="slidenum">
              <a:rPr lang="en-US" smtClean="0"/>
              <a:pPr/>
              <a:t>39</a:t>
            </a:fld>
            <a:endParaRPr lang="en-US"/>
          </a:p>
        </p:txBody>
      </p:sp>
      <p:pic>
        <p:nvPicPr>
          <p:cNvPr id="7" name="Tartalom helye 6">
            <a:extLst>
              <a:ext uri="{FF2B5EF4-FFF2-40B4-BE49-F238E27FC236}">
                <a16:creationId xmlns:a16="http://schemas.microsoft.com/office/drawing/2014/main" id="{E429356C-3DBD-4D28-A223-8A75BEBB08BF}"/>
              </a:ext>
            </a:extLst>
          </p:cNvPr>
          <p:cNvPicPr>
            <a:picLocks noGrp="1" noChangeAspect="1"/>
          </p:cNvPicPr>
          <p:nvPr>
            <p:ph sz="quarter" idx="17"/>
          </p:nvPr>
        </p:nvPicPr>
        <p:blipFill>
          <a:blip r:embed="rId2"/>
          <a:stretch>
            <a:fillRect/>
          </a:stretch>
        </p:blipFill>
        <p:spPr>
          <a:xfrm>
            <a:off x="523875" y="1052513"/>
            <a:ext cx="8606850" cy="5472112"/>
          </a:xfrm>
          <a:prstGeom prst="rect">
            <a:avLst/>
          </a:prstGeom>
        </p:spPr>
      </p:pic>
    </p:spTree>
    <p:extLst>
      <p:ext uri="{BB962C8B-B14F-4D97-AF65-F5344CB8AC3E}">
        <p14:creationId xmlns:p14="http://schemas.microsoft.com/office/powerpoint/2010/main" val="1219524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a:xfrm>
            <a:off x="539999" y="108000"/>
            <a:ext cx="7044142" cy="336550"/>
          </a:xfrm>
        </p:spPr>
        <p:txBody>
          <a:bodyPr vert="horz"/>
          <a:lstStyle/>
          <a:p>
            <a:r>
              <a:rPr lang="en-US" dirty="0"/>
              <a:t>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a:xfrm>
            <a:off x="540000" y="461650"/>
            <a:ext cx="8640000" cy="363850"/>
          </a:xfrm>
        </p:spPr>
        <p:txBody>
          <a:bodyPr/>
          <a:lstStyle/>
          <a:p>
            <a:r>
              <a:rPr lang="en-US" dirty="0"/>
              <a:t>Reporting period and limitations</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a:xfrm>
            <a:off x="540000" y="1080000"/>
            <a:ext cx="9000000" cy="4320000"/>
          </a:xfrm>
        </p:spPr>
        <p:txBody>
          <a:bodyPr/>
          <a:lstStyle/>
          <a:p>
            <a:pPr lvl="0"/>
            <a:r>
              <a:rPr lang="en-US" dirty="0"/>
              <a:t>Reporting period</a:t>
            </a:r>
          </a:p>
          <a:p>
            <a:pPr lvl="1"/>
            <a:r>
              <a:rPr lang="en-US" dirty="0"/>
              <a:t>This KPI report covers first three months of IDCC </a:t>
            </a:r>
            <a:r>
              <a:rPr lang="en-US" dirty="0" err="1"/>
              <a:t>ext</a:t>
            </a:r>
            <a:r>
              <a:rPr lang="en-US" dirty="0"/>
              <a:t>//run, i.e. period 05/12/2022 – 28/02/2023 (86 business days)</a:t>
            </a:r>
          </a:p>
          <a:p>
            <a:pPr lvl="0"/>
            <a:endParaRPr lang="sk-SK" noProof="0" dirty="0"/>
          </a:p>
          <a:p>
            <a:pPr lvl="0"/>
            <a:r>
              <a:rPr lang="en-US" dirty="0"/>
              <a:t>Limitations observed during reporting period:</a:t>
            </a:r>
          </a:p>
          <a:p>
            <a:pPr lvl="1"/>
            <a:r>
              <a:rPr lang="en-US" dirty="0"/>
              <a:t>During first months of external // run, most of TSOs were still working on the development/optimization of their local validation tools and/or processes. For this reason, individual validation adjustments (IVAs) applied by TSOs and monitored by KPI 5 shouldn´t be considered as values that would have been applied in case of IDCC go-live.</a:t>
            </a:r>
          </a:p>
          <a:p>
            <a:pPr lvl="1"/>
            <a:r>
              <a:rPr lang="en-US" dirty="0"/>
              <a:t>For the same reason, also final ATC values might not be fully representative for some timestamps of the reporting period.</a:t>
            </a:r>
            <a:endParaRPr lang="sk-SK" dirty="0"/>
          </a:p>
          <a:p>
            <a:pPr lvl="1"/>
            <a:r>
              <a:rPr lang="en-US" dirty="0"/>
              <a:t>KPI 6 (Limiting constraints of the ATC domain) at TSO level is not possible to add for French TSO due to the dynamically changing FR CBCO ID. This report will be available only after CR in Data Quality Check which is</a:t>
            </a:r>
            <a:r>
              <a:rPr lang="sk-SK" dirty="0"/>
              <a:t> a </a:t>
            </a:r>
            <a:r>
              <a:rPr lang="en-US" dirty="0"/>
              <a:t>source for this KPI. This is expected to be implemented in Q1 2024.</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a:t>
            </a:fld>
            <a:endParaRPr lang="en-US" dirty="0"/>
          </a:p>
        </p:txBody>
      </p:sp>
    </p:spTree>
    <p:extLst>
      <p:ext uri="{BB962C8B-B14F-4D97-AF65-F5344CB8AC3E}">
        <p14:creationId xmlns:p14="http://schemas.microsoft.com/office/powerpoint/2010/main" val="848299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1056AD8-C1AC-4A7D-AB04-02948A05C163}"/>
              </a:ext>
            </a:extLst>
          </p:cNvPr>
          <p:cNvSpPr>
            <a:spLocks noGrp="1"/>
          </p:cNvSpPr>
          <p:nvPr>
            <p:ph type="title"/>
          </p:nvPr>
        </p:nvSpPr>
        <p:spPr/>
        <p:txBody>
          <a:bodyPr/>
          <a:lstStyle/>
          <a:p>
            <a:r>
              <a:rPr lang="hu-HU" dirty="0"/>
              <a:t>KPI 7</a:t>
            </a:r>
          </a:p>
        </p:txBody>
      </p:sp>
      <p:sp>
        <p:nvSpPr>
          <p:cNvPr id="3" name="Szöveg helye 2">
            <a:extLst>
              <a:ext uri="{FF2B5EF4-FFF2-40B4-BE49-F238E27FC236}">
                <a16:creationId xmlns:a16="http://schemas.microsoft.com/office/drawing/2014/main" id="{A4692F81-47AF-4D44-94C0-6166B2548EA7}"/>
              </a:ext>
            </a:extLst>
          </p:cNvPr>
          <p:cNvSpPr>
            <a:spLocks noGrp="1"/>
          </p:cNvSpPr>
          <p:nvPr>
            <p:ph type="body" sz="quarter" idx="16"/>
          </p:nvPr>
        </p:nvSpPr>
        <p:spPr/>
        <p:txBody>
          <a:bodyPr/>
          <a:lstStyle/>
          <a:p>
            <a:r>
              <a:rPr lang="en-US" dirty="0"/>
              <a:t>Most often pre-solved CNECs​</a:t>
            </a:r>
          </a:p>
          <a:p>
            <a:endParaRPr lang="hu-HU" dirty="0"/>
          </a:p>
        </p:txBody>
      </p:sp>
      <p:sp>
        <p:nvSpPr>
          <p:cNvPr id="4" name="Dia számának helye 3">
            <a:extLst>
              <a:ext uri="{FF2B5EF4-FFF2-40B4-BE49-F238E27FC236}">
                <a16:creationId xmlns:a16="http://schemas.microsoft.com/office/drawing/2014/main" id="{D0AFD05B-DAC7-4FCA-BE4C-D5C4A6659745}"/>
              </a:ext>
            </a:extLst>
          </p:cNvPr>
          <p:cNvSpPr>
            <a:spLocks noGrp="1"/>
          </p:cNvSpPr>
          <p:nvPr>
            <p:ph type="sldNum" sz="quarter" idx="4"/>
          </p:nvPr>
        </p:nvSpPr>
        <p:spPr/>
        <p:txBody>
          <a:bodyPr/>
          <a:lstStyle/>
          <a:p>
            <a:fld id="{F551322C-20B2-48C3-B63D-68158FEBF630}" type="slidenum">
              <a:rPr lang="en-US" smtClean="0"/>
              <a:pPr/>
              <a:t>40</a:t>
            </a:fld>
            <a:endParaRPr lang="en-US" dirty="0"/>
          </a:p>
        </p:txBody>
      </p:sp>
      <p:pic>
        <p:nvPicPr>
          <p:cNvPr id="5" name="Kép 4">
            <a:extLst>
              <a:ext uri="{FF2B5EF4-FFF2-40B4-BE49-F238E27FC236}">
                <a16:creationId xmlns:a16="http://schemas.microsoft.com/office/drawing/2014/main" id="{FE520834-C36F-4274-AA91-58BE85A90A39}"/>
              </a:ext>
            </a:extLst>
          </p:cNvPr>
          <p:cNvPicPr>
            <a:picLocks noChangeAspect="1"/>
          </p:cNvPicPr>
          <p:nvPr/>
        </p:nvPicPr>
        <p:blipFill>
          <a:blip r:embed="rId2"/>
          <a:stretch>
            <a:fillRect/>
          </a:stretch>
        </p:blipFill>
        <p:spPr>
          <a:xfrm>
            <a:off x="523875" y="1052513"/>
            <a:ext cx="9001125" cy="5298793"/>
          </a:xfrm>
          <a:prstGeom prst="rect">
            <a:avLst/>
          </a:prstGeom>
        </p:spPr>
      </p:pic>
    </p:spTree>
    <p:extLst>
      <p:ext uri="{BB962C8B-B14F-4D97-AF65-F5344CB8AC3E}">
        <p14:creationId xmlns:p14="http://schemas.microsoft.com/office/powerpoint/2010/main" val="3220684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357D369-23B4-4FC0-BBDA-747C63E24D5C}"/>
              </a:ext>
            </a:extLst>
          </p:cNvPr>
          <p:cNvSpPr>
            <a:spLocks noGrp="1"/>
          </p:cNvSpPr>
          <p:nvPr>
            <p:ph type="title"/>
          </p:nvPr>
        </p:nvSpPr>
        <p:spPr/>
        <p:txBody>
          <a:bodyPr/>
          <a:lstStyle/>
          <a:p>
            <a:r>
              <a:rPr lang="hu-HU" dirty="0"/>
              <a:t>KPI 7</a:t>
            </a:r>
          </a:p>
        </p:txBody>
      </p:sp>
      <p:sp>
        <p:nvSpPr>
          <p:cNvPr id="3" name="Szöveg helye 2">
            <a:extLst>
              <a:ext uri="{FF2B5EF4-FFF2-40B4-BE49-F238E27FC236}">
                <a16:creationId xmlns:a16="http://schemas.microsoft.com/office/drawing/2014/main" id="{50BABDF8-A449-4628-A2F3-58F1EBE7E09B}"/>
              </a:ext>
            </a:extLst>
          </p:cNvPr>
          <p:cNvSpPr>
            <a:spLocks noGrp="1"/>
          </p:cNvSpPr>
          <p:nvPr>
            <p:ph type="body" sz="quarter" idx="16"/>
          </p:nvPr>
        </p:nvSpPr>
        <p:spPr/>
        <p:txBody>
          <a:bodyPr/>
          <a:lstStyle/>
          <a:p>
            <a:r>
              <a:rPr lang="en-US" dirty="0"/>
              <a:t>Most often pre-solved CNECs​</a:t>
            </a:r>
          </a:p>
          <a:p>
            <a:endParaRPr lang="hu-HU" dirty="0"/>
          </a:p>
        </p:txBody>
      </p:sp>
      <p:sp>
        <p:nvSpPr>
          <p:cNvPr id="4" name="Dia számának helye 3">
            <a:extLst>
              <a:ext uri="{FF2B5EF4-FFF2-40B4-BE49-F238E27FC236}">
                <a16:creationId xmlns:a16="http://schemas.microsoft.com/office/drawing/2014/main" id="{4FFDDA7C-A818-40EF-A26B-FA956EC649BD}"/>
              </a:ext>
            </a:extLst>
          </p:cNvPr>
          <p:cNvSpPr>
            <a:spLocks noGrp="1"/>
          </p:cNvSpPr>
          <p:nvPr>
            <p:ph type="sldNum" sz="quarter" idx="4"/>
          </p:nvPr>
        </p:nvSpPr>
        <p:spPr/>
        <p:txBody>
          <a:bodyPr/>
          <a:lstStyle/>
          <a:p>
            <a:fld id="{F551322C-20B2-48C3-B63D-68158FEBF630}" type="slidenum">
              <a:rPr lang="en-US" smtClean="0"/>
              <a:pPr/>
              <a:t>41</a:t>
            </a:fld>
            <a:endParaRPr lang="en-US" dirty="0"/>
          </a:p>
        </p:txBody>
      </p:sp>
      <p:pic>
        <p:nvPicPr>
          <p:cNvPr id="5" name="Kép 4">
            <a:extLst>
              <a:ext uri="{FF2B5EF4-FFF2-40B4-BE49-F238E27FC236}">
                <a16:creationId xmlns:a16="http://schemas.microsoft.com/office/drawing/2014/main" id="{47DFF3A0-25F6-4BFB-86B9-DA4CFC56A204}"/>
              </a:ext>
            </a:extLst>
          </p:cNvPr>
          <p:cNvPicPr>
            <a:picLocks noChangeAspect="1"/>
          </p:cNvPicPr>
          <p:nvPr/>
        </p:nvPicPr>
        <p:blipFill>
          <a:blip r:embed="rId2"/>
          <a:stretch>
            <a:fillRect/>
          </a:stretch>
        </p:blipFill>
        <p:spPr>
          <a:xfrm>
            <a:off x="520043" y="1052513"/>
            <a:ext cx="8849807" cy="5480159"/>
          </a:xfrm>
          <a:prstGeom prst="rect">
            <a:avLst/>
          </a:prstGeom>
        </p:spPr>
      </p:pic>
    </p:spTree>
    <p:extLst>
      <p:ext uri="{BB962C8B-B14F-4D97-AF65-F5344CB8AC3E}">
        <p14:creationId xmlns:p14="http://schemas.microsoft.com/office/powerpoint/2010/main" val="1027836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5DD4F94-F6D7-44E6-B4E1-200AD1149025}"/>
              </a:ext>
            </a:extLst>
          </p:cNvPr>
          <p:cNvSpPr>
            <a:spLocks noGrp="1"/>
          </p:cNvSpPr>
          <p:nvPr>
            <p:ph type="title"/>
          </p:nvPr>
        </p:nvSpPr>
        <p:spPr/>
        <p:txBody>
          <a:bodyPr/>
          <a:lstStyle/>
          <a:p>
            <a:r>
              <a:rPr lang="hu-HU" dirty="0"/>
              <a:t>KPI 7</a:t>
            </a:r>
          </a:p>
        </p:txBody>
      </p:sp>
      <p:sp>
        <p:nvSpPr>
          <p:cNvPr id="3" name="Szöveg helye 2">
            <a:extLst>
              <a:ext uri="{FF2B5EF4-FFF2-40B4-BE49-F238E27FC236}">
                <a16:creationId xmlns:a16="http://schemas.microsoft.com/office/drawing/2014/main" id="{53680D44-6FF7-4E59-BC61-43CEAA603610}"/>
              </a:ext>
            </a:extLst>
          </p:cNvPr>
          <p:cNvSpPr>
            <a:spLocks noGrp="1"/>
          </p:cNvSpPr>
          <p:nvPr>
            <p:ph type="body" sz="quarter" idx="16"/>
          </p:nvPr>
        </p:nvSpPr>
        <p:spPr/>
        <p:txBody>
          <a:bodyPr/>
          <a:lstStyle/>
          <a:p>
            <a:r>
              <a:rPr lang="en-US" dirty="0"/>
              <a:t>Most often pre-solved CNECs​</a:t>
            </a:r>
          </a:p>
          <a:p>
            <a:endParaRPr lang="hu-HU" dirty="0"/>
          </a:p>
        </p:txBody>
      </p:sp>
      <p:sp>
        <p:nvSpPr>
          <p:cNvPr id="4" name="Dia számának helye 3">
            <a:extLst>
              <a:ext uri="{FF2B5EF4-FFF2-40B4-BE49-F238E27FC236}">
                <a16:creationId xmlns:a16="http://schemas.microsoft.com/office/drawing/2014/main" id="{D7BF8D2A-A811-47A9-960D-1949B4CEFF03}"/>
              </a:ext>
            </a:extLst>
          </p:cNvPr>
          <p:cNvSpPr>
            <a:spLocks noGrp="1"/>
          </p:cNvSpPr>
          <p:nvPr>
            <p:ph type="sldNum" sz="quarter" idx="4"/>
          </p:nvPr>
        </p:nvSpPr>
        <p:spPr/>
        <p:txBody>
          <a:bodyPr/>
          <a:lstStyle/>
          <a:p>
            <a:fld id="{F551322C-20B2-48C3-B63D-68158FEBF630}" type="slidenum">
              <a:rPr lang="en-US" smtClean="0"/>
              <a:pPr/>
              <a:t>42</a:t>
            </a:fld>
            <a:endParaRPr lang="en-US" dirty="0"/>
          </a:p>
        </p:txBody>
      </p:sp>
      <p:pic>
        <p:nvPicPr>
          <p:cNvPr id="6" name="Kép 5">
            <a:extLst>
              <a:ext uri="{FF2B5EF4-FFF2-40B4-BE49-F238E27FC236}">
                <a16:creationId xmlns:a16="http://schemas.microsoft.com/office/drawing/2014/main" id="{C9D2C061-1514-4C5C-8EDB-6619ADBE8FA6}"/>
              </a:ext>
            </a:extLst>
          </p:cNvPr>
          <p:cNvPicPr>
            <a:picLocks noChangeAspect="1"/>
          </p:cNvPicPr>
          <p:nvPr/>
        </p:nvPicPr>
        <p:blipFill>
          <a:blip r:embed="rId2"/>
          <a:stretch>
            <a:fillRect/>
          </a:stretch>
        </p:blipFill>
        <p:spPr>
          <a:xfrm>
            <a:off x="522242" y="1052512"/>
            <a:ext cx="8985001" cy="5417285"/>
          </a:xfrm>
          <a:prstGeom prst="rect">
            <a:avLst/>
          </a:prstGeom>
        </p:spPr>
      </p:pic>
    </p:spTree>
    <p:extLst>
      <p:ext uri="{BB962C8B-B14F-4D97-AF65-F5344CB8AC3E}">
        <p14:creationId xmlns:p14="http://schemas.microsoft.com/office/powerpoint/2010/main" val="167208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89A1835-DE31-C274-AF46-223A6409E627}"/>
              </a:ext>
            </a:extLst>
          </p:cNvPr>
          <p:cNvGraphicFramePr>
            <a:graphicFrameLocks noChangeAspect="1"/>
          </p:cNvGraphicFramePr>
          <p:nvPr>
            <p:custDataLst>
              <p:tags r:id="rId1"/>
            </p:custDataLst>
            <p:extLst>
              <p:ext uri="{D42A27DB-BD31-4B8C-83A1-F6EECF244321}">
                <p14:modId xmlns:p14="http://schemas.microsoft.com/office/powerpoint/2010/main" val="1373942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489A1835-DE31-C274-AF46-223A6409E6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a:p>
            <a:endParaRPr lang="en-GB"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43</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5"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15" name="slide_image">
            <a:extLst>
              <a:ext uri="{FF2B5EF4-FFF2-40B4-BE49-F238E27FC236}">
                <a16:creationId xmlns:a16="http://schemas.microsoft.com/office/drawing/2014/main" id="{417B9161-E7A4-1973-CBDC-DA753E4145B6}"/>
              </a:ext>
            </a:extLst>
          </p:cNvPr>
          <p:cNvPicPr>
            <a:picLocks noChangeAspect="1"/>
          </p:cNvPicPr>
          <p:nvPr/>
        </p:nvPicPr>
        <p:blipFill rotWithShape="1">
          <a:blip r:embed="rId5"/>
          <a:srcRect l="5306" r="3547"/>
          <a:stretch/>
        </p:blipFill>
        <p:spPr>
          <a:xfrm>
            <a:off x="523875" y="1052513"/>
            <a:ext cx="8999538" cy="4183912"/>
          </a:xfrm>
          <a:prstGeom prst="rect">
            <a:avLst/>
          </a:prstGeom>
        </p:spPr>
      </p:pic>
    </p:spTree>
    <p:extLst>
      <p:ext uri="{BB962C8B-B14F-4D97-AF65-F5344CB8AC3E}">
        <p14:creationId xmlns:p14="http://schemas.microsoft.com/office/powerpoint/2010/main" val="605162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extLst>
              <p:ext uri="{D42A27DB-BD31-4B8C-83A1-F6EECF244321}">
                <p14:modId xmlns:p14="http://schemas.microsoft.com/office/powerpoint/2010/main" val="3440021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44</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15" name="slide_image">
            <a:extLst>
              <a:ext uri="{FF2B5EF4-FFF2-40B4-BE49-F238E27FC236}">
                <a16:creationId xmlns:a16="http://schemas.microsoft.com/office/drawing/2014/main" id="{88134F54-9639-0EF0-A6A0-C122254A6AD8}"/>
              </a:ext>
            </a:extLst>
          </p:cNvPr>
          <p:cNvPicPr>
            <a:picLocks noChangeAspect="1"/>
          </p:cNvPicPr>
          <p:nvPr/>
        </p:nvPicPr>
        <p:blipFill rotWithShape="1">
          <a:blip r:embed="rId5"/>
          <a:srcRect l="5306" r="3530"/>
          <a:stretch/>
        </p:blipFill>
        <p:spPr>
          <a:xfrm>
            <a:off x="523875" y="1052513"/>
            <a:ext cx="9001125" cy="4183912"/>
          </a:xfrm>
          <a:prstGeom prst="rect">
            <a:avLst/>
          </a:prstGeom>
        </p:spPr>
      </p:pic>
    </p:spTree>
    <p:extLst>
      <p:ext uri="{BB962C8B-B14F-4D97-AF65-F5344CB8AC3E}">
        <p14:creationId xmlns:p14="http://schemas.microsoft.com/office/powerpoint/2010/main" val="13965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45</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9" name="slide_image">
            <a:extLst>
              <a:ext uri="{FF2B5EF4-FFF2-40B4-BE49-F238E27FC236}">
                <a16:creationId xmlns:a16="http://schemas.microsoft.com/office/drawing/2014/main" id="{D659301F-B49D-86D2-301C-22B8BE879FB7}"/>
              </a:ext>
            </a:extLst>
          </p:cNvPr>
          <p:cNvPicPr>
            <a:picLocks noChangeAspect="1"/>
          </p:cNvPicPr>
          <p:nvPr/>
        </p:nvPicPr>
        <p:blipFill rotWithShape="1">
          <a:blip r:embed="rId5"/>
          <a:srcRect l="5306" r="3379"/>
          <a:stretch/>
        </p:blipFill>
        <p:spPr>
          <a:xfrm>
            <a:off x="523875" y="1052513"/>
            <a:ext cx="9016125" cy="4183912"/>
          </a:xfrm>
          <a:prstGeom prst="rect">
            <a:avLst/>
          </a:prstGeom>
        </p:spPr>
      </p:pic>
    </p:spTree>
    <p:extLst>
      <p:ext uri="{BB962C8B-B14F-4D97-AF65-F5344CB8AC3E}">
        <p14:creationId xmlns:p14="http://schemas.microsoft.com/office/powerpoint/2010/main" val="1805773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46</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186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9" name="slide_image">
            <a:extLst>
              <a:ext uri="{FF2B5EF4-FFF2-40B4-BE49-F238E27FC236}">
                <a16:creationId xmlns:a16="http://schemas.microsoft.com/office/drawing/2014/main" id="{5C5EF5D6-15F4-A13E-16AD-A7E14BE7AEBA}"/>
              </a:ext>
            </a:extLst>
          </p:cNvPr>
          <p:cNvPicPr>
            <a:picLocks noChangeAspect="1"/>
          </p:cNvPicPr>
          <p:nvPr/>
        </p:nvPicPr>
        <p:blipFill rotWithShape="1">
          <a:blip r:embed="rId5"/>
          <a:srcRect l="5306" r="3379"/>
          <a:stretch/>
        </p:blipFill>
        <p:spPr>
          <a:xfrm>
            <a:off x="539999" y="1052512"/>
            <a:ext cx="8985002" cy="4169469"/>
          </a:xfrm>
          <a:prstGeom prst="rect">
            <a:avLst/>
          </a:prstGeom>
        </p:spPr>
      </p:pic>
    </p:spTree>
    <p:extLst>
      <p:ext uri="{BB962C8B-B14F-4D97-AF65-F5344CB8AC3E}">
        <p14:creationId xmlns:p14="http://schemas.microsoft.com/office/powerpoint/2010/main" val="361756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47</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19744"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9" name="slide_image">
            <a:extLst>
              <a:ext uri="{FF2B5EF4-FFF2-40B4-BE49-F238E27FC236}">
                <a16:creationId xmlns:a16="http://schemas.microsoft.com/office/drawing/2014/main" id="{E58C092F-7220-AE09-587B-5340C4E037C1}"/>
              </a:ext>
            </a:extLst>
          </p:cNvPr>
          <p:cNvPicPr>
            <a:picLocks noChangeAspect="1"/>
          </p:cNvPicPr>
          <p:nvPr/>
        </p:nvPicPr>
        <p:blipFill rotWithShape="1">
          <a:blip r:embed="rId5"/>
          <a:srcRect l="5306" r="3542"/>
          <a:stretch/>
        </p:blipFill>
        <p:spPr>
          <a:xfrm>
            <a:off x="532966" y="1052513"/>
            <a:ext cx="8998156" cy="4183055"/>
          </a:xfrm>
          <a:prstGeom prst="rect">
            <a:avLst/>
          </a:prstGeom>
        </p:spPr>
      </p:pic>
    </p:spTree>
    <p:extLst>
      <p:ext uri="{BB962C8B-B14F-4D97-AF65-F5344CB8AC3E}">
        <p14:creationId xmlns:p14="http://schemas.microsoft.com/office/powerpoint/2010/main" val="2262474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48</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9" name="slide_image">
            <a:extLst>
              <a:ext uri="{FF2B5EF4-FFF2-40B4-BE49-F238E27FC236}">
                <a16:creationId xmlns:a16="http://schemas.microsoft.com/office/drawing/2014/main" id="{321A6247-DEDB-9A88-CEAC-3F0786FC7AA3}"/>
              </a:ext>
            </a:extLst>
          </p:cNvPr>
          <p:cNvPicPr>
            <a:picLocks noChangeAspect="1"/>
          </p:cNvPicPr>
          <p:nvPr/>
        </p:nvPicPr>
        <p:blipFill rotWithShape="1">
          <a:blip r:embed="rId5"/>
          <a:srcRect l="5306" r="3542"/>
          <a:stretch/>
        </p:blipFill>
        <p:spPr>
          <a:xfrm>
            <a:off x="523875" y="1052513"/>
            <a:ext cx="9000001" cy="4183912"/>
          </a:xfrm>
          <a:prstGeom prst="rect">
            <a:avLst/>
          </a:prstGeom>
        </p:spPr>
      </p:pic>
    </p:spTree>
    <p:extLst>
      <p:ext uri="{BB962C8B-B14F-4D97-AF65-F5344CB8AC3E}">
        <p14:creationId xmlns:p14="http://schemas.microsoft.com/office/powerpoint/2010/main" val="497628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49</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9" name="slide_image">
            <a:extLst>
              <a:ext uri="{FF2B5EF4-FFF2-40B4-BE49-F238E27FC236}">
                <a16:creationId xmlns:a16="http://schemas.microsoft.com/office/drawing/2014/main" id="{747D379B-FCB0-2FC5-ED33-26E0FF4A4C5B}"/>
              </a:ext>
            </a:extLst>
          </p:cNvPr>
          <p:cNvPicPr>
            <a:picLocks noChangeAspect="1"/>
          </p:cNvPicPr>
          <p:nvPr/>
        </p:nvPicPr>
        <p:blipFill rotWithShape="1">
          <a:blip r:embed="rId5"/>
          <a:srcRect l="5306" r="3379"/>
          <a:stretch/>
        </p:blipFill>
        <p:spPr>
          <a:xfrm>
            <a:off x="523875" y="1052513"/>
            <a:ext cx="9016125" cy="4183912"/>
          </a:xfrm>
          <a:prstGeom prst="rect">
            <a:avLst/>
          </a:prstGeom>
        </p:spPr>
      </p:pic>
    </p:spTree>
    <p:extLst>
      <p:ext uri="{BB962C8B-B14F-4D97-AF65-F5344CB8AC3E}">
        <p14:creationId xmlns:p14="http://schemas.microsoft.com/office/powerpoint/2010/main" val="1454449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1</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Duration curve of Core oriented bidding zone borders with simultaneous zero (or negative) ID ATCs​</a:t>
            </a:r>
          </a:p>
        </p:txBody>
      </p:sp>
      <p:pic>
        <p:nvPicPr>
          <p:cNvPr id="6" name="Zástupný objekt pre obsah 5" descr="Obrázok, na ktorom je tabuľka&#10;&#10;Automaticky generovaný popis">
            <a:extLst>
              <a:ext uri="{FF2B5EF4-FFF2-40B4-BE49-F238E27FC236}">
                <a16:creationId xmlns:a16="http://schemas.microsoft.com/office/drawing/2014/main" id="{55309182-A27E-C6F7-D738-76C89645C140}"/>
              </a:ext>
            </a:extLst>
          </p:cNvPr>
          <p:cNvPicPr>
            <a:picLocks noGrp="1" noChangeAspect="1"/>
          </p:cNvPicPr>
          <p:nvPr>
            <p:ph sz="quarter" idx="17"/>
          </p:nvPr>
        </p:nvPicPr>
        <p:blipFill>
          <a:blip r:embed="rId6"/>
          <a:stretch>
            <a:fillRect/>
          </a:stretch>
        </p:blipFill>
        <p:spPr>
          <a:xfrm>
            <a:off x="531121" y="1052513"/>
            <a:ext cx="8128082" cy="5293675"/>
          </a:xfrm>
        </p:spPr>
      </p:pic>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a:t>
            </a:fld>
            <a:endParaRPr lang="en-US" dirty="0"/>
          </a:p>
        </p:txBody>
      </p:sp>
    </p:spTree>
    <p:extLst>
      <p:ext uri="{BB962C8B-B14F-4D97-AF65-F5344CB8AC3E}">
        <p14:creationId xmlns:p14="http://schemas.microsoft.com/office/powerpoint/2010/main" val="16694065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50</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9" name="slide_image">
            <a:extLst>
              <a:ext uri="{FF2B5EF4-FFF2-40B4-BE49-F238E27FC236}">
                <a16:creationId xmlns:a16="http://schemas.microsoft.com/office/drawing/2014/main" id="{0B6DDD31-18F9-E9B3-BAE7-59C018FF22FE}"/>
              </a:ext>
            </a:extLst>
          </p:cNvPr>
          <p:cNvPicPr>
            <a:picLocks noChangeAspect="1"/>
          </p:cNvPicPr>
          <p:nvPr/>
        </p:nvPicPr>
        <p:blipFill rotWithShape="1">
          <a:blip r:embed="rId5"/>
          <a:srcRect l="5306" r="3379"/>
          <a:stretch/>
        </p:blipFill>
        <p:spPr>
          <a:xfrm>
            <a:off x="523875" y="1052513"/>
            <a:ext cx="9016125" cy="4183912"/>
          </a:xfrm>
          <a:prstGeom prst="rect">
            <a:avLst/>
          </a:prstGeom>
        </p:spPr>
      </p:pic>
    </p:spTree>
    <p:extLst>
      <p:ext uri="{BB962C8B-B14F-4D97-AF65-F5344CB8AC3E}">
        <p14:creationId xmlns:p14="http://schemas.microsoft.com/office/powerpoint/2010/main" val="722649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51</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5" name="slide_image">
            <a:extLst>
              <a:ext uri="{FF2B5EF4-FFF2-40B4-BE49-F238E27FC236}">
                <a16:creationId xmlns:a16="http://schemas.microsoft.com/office/drawing/2014/main" id="{C93B7471-062E-D0EB-0162-53F1E067D63E}"/>
              </a:ext>
            </a:extLst>
          </p:cNvPr>
          <p:cNvPicPr>
            <a:picLocks noChangeAspect="1"/>
          </p:cNvPicPr>
          <p:nvPr/>
        </p:nvPicPr>
        <p:blipFill rotWithShape="1">
          <a:blip r:embed="rId5"/>
          <a:srcRect l="5306" r="3542"/>
          <a:stretch/>
        </p:blipFill>
        <p:spPr>
          <a:xfrm>
            <a:off x="523875" y="1052513"/>
            <a:ext cx="9000001" cy="4183912"/>
          </a:xfrm>
          <a:prstGeom prst="rect">
            <a:avLst/>
          </a:prstGeom>
        </p:spPr>
      </p:pic>
    </p:spTree>
    <p:extLst>
      <p:ext uri="{BB962C8B-B14F-4D97-AF65-F5344CB8AC3E}">
        <p14:creationId xmlns:p14="http://schemas.microsoft.com/office/powerpoint/2010/main" val="2208183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52</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7" name="slide_image">
            <a:extLst>
              <a:ext uri="{FF2B5EF4-FFF2-40B4-BE49-F238E27FC236}">
                <a16:creationId xmlns:a16="http://schemas.microsoft.com/office/drawing/2014/main" id="{48772916-CA23-CD5E-D425-5D41F2E6EBC1}"/>
              </a:ext>
            </a:extLst>
          </p:cNvPr>
          <p:cNvPicPr>
            <a:picLocks noChangeAspect="1"/>
          </p:cNvPicPr>
          <p:nvPr/>
        </p:nvPicPr>
        <p:blipFill rotWithShape="1">
          <a:blip r:embed="rId5"/>
          <a:srcRect l="5306" r="3379"/>
          <a:stretch/>
        </p:blipFill>
        <p:spPr>
          <a:xfrm>
            <a:off x="508875" y="1052513"/>
            <a:ext cx="9016125" cy="4183912"/>
          </a:xfrm>
          <a:prstGeom prst="rect">
            <a:avLst/>
          </a:prstGeom>
        </p:spPr>
      </p:pic>
    </p:spTree>
    <p:extLst>
      <p:ext uri="{BB962C8B-B14F-4D97-AF65-F5344CB8AC3E}">
        <p14:creationId xmlns:p14="http://schemas.microsoft.com/office/powerpoint/2010/main" val="900652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53</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5" name="slide_image">
            <a:extLst>
              <a:ext uri="{FF2B5EF4-FFF2-40B4-BE49-F238E27FC236}">
                <a16:creationId xmlns:a16="http://schemas.microsoft.com/office/drawing/2014/main" id="{4E8D6153-5CAC-D9AB-F05C-3AEF65B48D6B}"/>
              </a:ext>
            </a:extLst>
          </p:cNvPr>
          <p:cNvPicPr>
            <a:picLocks noChangeAspect="1"/>
          </p:cNvPicPr>
          <p:nvPr/>
        </p:nvPicPr>
        <p:blipFill rotWithShape="1">
          <a:blip r:embed="rId5"/>
          <a:srcRect l="5306" r="3542"/>
          <a:stretch/>
        </p:blipFill>
        <p:spPr>
          <a:xfrm>
            <a:off x="523875" y="1062345"/>
            <a:ext cx="9000000" cy="4183912"/>
          </a:xfrm>
          <a:prstGeom prst="rect">
            <a:avLst/>
          </a:prstGeom>
        </p:spPr>
      </p:pic>
    </p:spTree>
    <p:extLst>
      <p:ext uri="{BB962C8B-B14F-4D97-AF65-F5344CB8AC3E}">
        <p14:creationId xmlns:p14="http://schemas.microsoft.com/office/powerpoint/2010/main" val="152928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4320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Missing values of min and max net positions for some timestamps are caused by empty domains.</a:t>
            </a:r>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54</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F832 - Final AAC for FB NP and F818 - MIN/MAX Net position )</a:t>
            </a:r>
          </a:p>
        </p:txBody>
      </p:sp>
      <p:pic>
        <p:nvPicPr>
          <p:cNvPr id="7" name="slide_image">
            <a:extLst>
              <a:ext uri="{FF2B5EF4-FFF2-40B4-BE49-F238E27FC236}">
                <a16:creationId xmlns:a16="http://schemas.microsoft.com/office/drawing/2014/main" id="{9C0F7177-FD80-DCCA-DF4C-A8952B9F5513}"/>
              </a:ext>
            </a:extLst>
          </p:cNvPr>
          <p:cNvPicPr>
            <a:picLocks noChangeAspect="1"/>
          </p:cNvPicPr>
          <p:nvPr/>
        </p:nvPicPr>
        <p:blipFill rotWithShape="1">
          <a:blip r:embed="rId5"/>
          <a:srcRect l="5306" r="3542"/>
          <a:stretch/>
        </p:blipFill>
        <p:spPr>
          <a:xfrm>
            <a:off x="523875" y="1062345"/>
            <a:ext cx="9000000" cy="4183912"/>
          </a:xfrm>
          <a:prstGeom prst="rect">
            <a:avLst/>
          </a:prstGeom>
        </p:spPr>
      </p:pic>
    </p:spTree>
    <p:extLst>
      <p:ext uri="{BB962C8B-B14F-4D97-AF65-F5344CB8AC3E}">
        <p14:creationId xmlns:p14="http://schemas.microsoft.com/office/powerpoint/2010/main" val="2876355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55</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5" name="slide_image">
            <a:extLst>
              <a:ext uri="{FF2B5EF4-FFF2-40B4-BE49-F238E27FC236}">
                <a16:creationId xmlns:a16="http://schemas.microsoft.com/office/drawing/2014/main" id="{0979302B-7500-634E-8A1D-39671A729518}"/>
              </a:ext>
            </a:extLst>
          </p:cNvPr>
          <p:cNvPicPr>
            <a:picLocks noChangeAspect="1"/>
          </p:cNvPicPr>
          <p:nvPr/>
        </p:nvPicPr>
        <p:blipFill rotWithShape="1">
          <a:blip r:embed="rId5"/>
          <a:srcRect l="5306" r="3379"/>
          <a:stretch/>
        </p:blipFill>
        <p:spPr>
          <a:xfrm>
            <a:off x="518707" y="1060336"/>
            <a:ext cx="9016125" cy="4183912"/>
          </a:xfrm>
          <a:prstGeom prst="rect">
            <a:avLst/>
          </a:prstGeom>
        </p:spPr>
      </p:pic>
    </p:spTree>
    <p:extLst>
      <p:ext uri="{BB962C8B-B14F-4D97-AF65-F5344CB8AC3E}">
        <p14:creationId xmlns:p14="http://schemas.microsoft.com/office/powerpoint/2010/main" val="1075478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56</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7" name="slide_image">
            <a:extLst>
              <a:ext uri="{FF2B5EF4-FFF2-40B4-BE49-F238E27FC236}">
                <a16:creationId xmlns:a16="http://schemas.microsoft.com/office/drawing/2014/main" id="{DC4A6C2F-5E5F-7F47-C1AA-5D6D6FE4A463}"/>
              </a:ext>
            </a:extLst>
          </p:cNvPr>
          <p:cNvPicPr>
            <a:picLocks noChangeAspect="1"/>
          </p:cNvPicPr>
          <p:nvPr/>
        </p:nvPicPr>
        <p:blipFill>
          <a:blip r:embed="rId5"/>
          <a:stretch>
            <a:fillRect/>
          </a:stretch>
        </p:blipFill>
        <p:spPr>
          <a:xfrm>
            <a:off x="16183" y="1048967"/>
            <a:ext cx="9873633" cy="4183912"/>
          </a:xfrm>
          <a:prstGeom prst="rect">
            <a:avLst/>
          </a:prstGeom>
        </p:spPr>
      </p:pic>
    </p:spTree>
    <p:extLst>
      <p:ext uri="{BB962C8B-B14F-4D97-AF65-F5344CB8AC3E}">
        <p14:creationId xmlns:p14="http://schemas.microsoft.com/office/powerpoint/2010/main" val="544535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57</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5" name="slide_image">
            <a:extLst>
              <a:ext uri="{FF2B5EF4-FFF2-40B4-BE49-F238E27FC236}">
                <a16:creationId xmlns:a16="http://schemas.microsoft.com/office/drawing/2014/main" id="{43223B6A-E98E-0EEF-DC43-CCB3084E9546}"/>
              </a:ext>
            </a:extLst>
          </p:cNvPr>
          <p:cNvPicPr>
            <a:picLocks noChangeAspect="1"/>
          </p:cNvPicPr>
          <p:nvPr/>
        </p:nvPicPr>
        <p:blipFill>
          <a:blip r:embed="rId5"/>
          <a:stretch>
            <a:fillRect/>
          </a:stretch>
        </p:blipFill>
        <p:spPr>
          <a:xfrm>
            <a:off x="0" y="1051425"/>
            <a:ext cx="9873633" cy="4183912"/>
          </a:xfrm>
          <a:prstGeom prst="rect">
            <a:avLst/>
          </a:prstGeom>
        </p:spPr>
      </p:pic>
    </p:spTree>
    <p:extLst>
      <p:ext uri="{BB962C8B-B14F-4D97-AF65-F5344CB8AC3E}">
        <p14:creationId xmlns:p14="http://schemas.microsoft.com/office/powerpoint/2010/main" val="2602972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58</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7" name="slide_image">
            <a:extLst>
              <a:ext uri="{FF2B5EF4-FFF2-40B4-BE49-F238E27FC236}">
                <a16:creationId xmlns:a16="http://schemas.microsoft.com/office/drawing/2014/main" id="{8B0206B7-0F2C-C976-14AF-5E6093F4E198}"/>
              </a:ext>
            </a:extLst>
          </p:cNvPr>
          <p:cNvPicPr>
            <a:picLocks noChangeAspect="1"/>
          </p:cNvPicPr>
          <p:nvPr/>
        </p:nvPicPr>
        <p:blipFill>
          <a:blip r:embed="rId5"/>
          <a:stretch>
            <a:fillRect/>
          </a:stretch>
        </p:blipFill>
        <p:spPr>
          <a:xfrm>
            <a:off x="16183" y="1062345"/>
            <a:ext cx="9873633" cy="4183912"/>
          </a:xfrm>
          <a:prstGeom prst="rect">
            <a:avLst/>
          </a:prstGeom>
        </p:spPr>
      </p:pic>
    </p:spTree>
    <p:extLst>
      <p:ext uri="{BB962C8B-B14F-4D97-AF65-F5344CB8AC3E}">
        <p14:creationId xmlns:p14="http://schemas.microsoft.com/office/powerpoint/2010/main" val="4213573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59</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5" name="slide_image">
            <a:extLst>
              <a:ext uri="{FF2B5EF4-FFF2-40B4-BE49-F238E27FC236}">
                <a16:creationId xmlns:a16="http://schemas.microsoft.com/office/drawing/2014/main" id="{8ED02514-869D-2456-7DC4-320401099781}"/>
              </a:ext>
            </a:extLst>
          </p:cNvPr>
          <p:cNvPicPr>
            <a:picLocks noChangeAspect="1"/>
          </p:cNvPicPr>
          <p:nvPr/>
        </p:nvPicPr>
        <p:blipFill>
          <a:blip r:embed="rId5"/>
          <a:stretch>
            <a:fillRect/>
          </a:stretch>
        </p:blipFill>
        <p:spPr>
          <a:xfrm>
            <a:off x="-1" y="1058767"/>
            <a:ext cx="9873633" cy="4183912"/>
          </a:xfrm>
          <a:prstGeom prst="rect">
            <a:avLst/>
          </a:prstGeom>
        </p:spPr>
      </p:pic>
    </p:spTree>
    <p:extLst>
      <p:ext uri="{BB962C8B-B14F-4D97-AF65-F5344CB8AC3E}">
        <p14:creationId xmlns:p14="http://schemas.microsoft.com/office/powerpoint/2010/main" val="24912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2</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Frequency of zero and negative ID ATCs by oriented Core bidding zone border, and Core average​</a:t>
            </a:r>
          </a:p>
        </p:txBody>
      </p:sp>
      <p:pic>
        <p:nvPicPr>
          <p:cNvPr id="6" name="Zástupný objekt pre obsah 5" descr="Obrázok, na ktorom je tabuľka&#10;&#10;Automaticky generovaný popis">
            <a:extLst>
              <a:ext uri="{FF2B5EF4-FFF2-40B4-BE49-F238E27FC236}">
                <a16:creationId xmlns:a16="http://schemas.microsoft.com/office/drawing/2014/main" id="{9E9A6E02-0891-2535-9179-D119D611F8B0}"/>
              </a:ext>
            </a:extLst>
          </p:cNvPr>
          <p:cNvPicPr>
            <a:picLocks noGrp="1" noChangeAspect="1"/>
          </p:cNvPicPr>
          <p:nvPr>
            <p:ph sz="quarter" idx="17"/>
          </p:nvPr>
        </p:nvPicPr>
        <p:blipFill>
          <a:blip r:embed="rId6"/>
          <a:stretch>
            <a:fillRect/>
          </a:stretch>
        </p:blipFill>
        <p:spPr>
          <a:xfrm>
            <a:off x="529370" y="1067534"/>
            <a:ext cx="7995001" cy="5207001"/>
          </a:xfrm>
        </p:spPr>
      </p:pic>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a:t>
            </a:fld>
            <a:endParaRPr lang="en-US" dirty="0"/>
          </a:p>
        </p:txBody>
      </p:sp>
    </p:spTree>
    <p:extLst>
      <p:ext uri="{BB962C8B-B14F-4D97-AF65-F5344CB8AC3E}">
        <p14:creationId xmlns:p14="http://schemas.microsoft.com/office/powerpoint/2010/main" val="3078738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60</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7" name="slide_image">
            <a:extLst>
              <a:ext uri="{FF2B5EF4-FFF2-40B4-BE49-F238E27FC236}">
                <a16:creationId xmlns:a16="http://schemas.microsoft.com/office/drawing/2014/main" id="{9642E5C8-063A-6AC4-2859-72A024C97392}"/>
              </a:ext>
            </a:extLst>
          </p:cNvPr>
          <p:cNvPicPr>
            <a:picLocks noChangeAspect="1"/>
          </p:cNvPicPr>
          <p:nvPr/>
        </p:nvPicPr>
        <p:blipFill>
          <a:blip r:embed="rId5"/>
          <a:stretch>
            <a:fillRect/>
          </a:stretch>
        </p:blipFill>
        <p:spPr>
          <a:xfrm>
            <a:off x="-1" y="1058764"/>
            <a:ext cx="9873633" cy="4183912"/>
          </a:xfrm>
          <a:prstGeom prst="rect">
            <a:avLst/>
          </a:prstGeom>
        </p:spPr>
      </p:pic>
    </p:spTree>
    <p:extLst>
      <p:ext uri="{BB962C8B-B14F-4D97-AF65-F5344CB8AC3E}">
        <p14:creationId xmlns:p14="http://schemas.microsoft.com/office/powerpoint/2010/main" val="1652846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61</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5" name="slide_image">
            <a:extLst>
              <a:ext uri="{FF2B5EF4-FFF2-40B4-BE49-F238E27FC236}">
                <a16:creationId xmlns:a16="http://schemas.microsoft.com/office/drawing/2014/main" id="{5CDB88D2-41BD-DBBA-6AAB-522F270358D9}"/>
              </a:ext>
            </a:extLst>
          </p:cNvPr>
          <p:cNvPicPr>
            <a:picLocks noChangeAspect="1"/>
          </p:cNvPicPr>
          <p:nvPr/>
        </p:nvPicPr>
        <p:blipFill>
          <a:blip r:embed="rId5"/>
          <a:stretch>
            <a:fillRect/>
          </a:stretch>
        </p:blipFill>
        <p:spPr>
          <a:xfrm>
            <a:off x="-1" y="1058766"/>
            <a:ext cx="9873633" cy="4183912"/>
          </a:xfrm>
          <a:prstGeom prst="rect">
            <a:avLst/>
          </a:prstGeom>
        </p:spPr>
      </p:pic>
    </p:spTree>
    <p:extLst>
      <p:ext uri="{BB962C8B-B14F-4D97-AF65-F5344CB8AC3E}">
        <p14:creationId xmlns:p14="http://schemas.microsoft.com/office/powerpoint/2010/main" val="2635349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62</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7" name="slide_image">
            <a:extLst>
              <a:ext uri="{FF2B5EF4-FFF2-40B4-BE49-F238E27FC236}">
                <a16:creationId xmlns:a16="http://schemas.microsoft.com/office/drawing/2014/main" id="{CD979F3A-4F3E-A654-3A3D-8305306E2D32}"/>
              </a:ext>
            </a:extLst>
          </p:cNvPr>
          <p:cNvPicPr>
            <a:picLocks noChangeAspect="1"/>
          </p:cNvPicPr>
          <p:nvPr/>
        </p:nvPicPr>
        <p:blipFill>
          <a:blip r:embed="rId5"/>
          <a:stretch>
            <a:fillRect/>
          </a:stretch>
        </p:blipFill>
        <p:spPr>
          <a:xfrm>
            <a:off x="-1" y="1058766"/>
            <a:ext cx="9873633" cy="4183912"/>
          </a:xfrm>
          <a:prstGeom prst="rect">
            <a:avLst/>
          </a:prstGeom>
        </p:spPr>
      </p:pic>
    </p:spTree>
    <p:extLst>
      <p:ext uri="{BB962C8B-B14F-4D97-AF65-F5344CB8AC3E}">
        <p14:creationId xmlns:p14="http://schemas.microsoft.com/office/powerpoint/2010/main" val="5292329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63</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5" name="slide_image">
            <a:extLst>
              <a:ext uri="{FF2B5EF4-FFF2-40B4-BE49-F238E27FC236}">
                <a16:creationId xmlns:a16="http://schemas.microsoft.com/office/drawing/2014/main" id="{E1B9FB75-998B-9BDC-34D2-A8E0AF6A38F7}"/>
              </a:ext>
            </a:extLst>
          </p:cNvPr>
          <p:cNvPicPr>
            <a:picLocks noChangeAspect="1"/>
          </p:cNvPicPr>
          <p:nvPr/>
        </p:nvPicPr>
        <p:blipFill>
          <a:blip r:embed="rId5"/>
          <a:stretch>
            <a:fillRect/>
          </a:stretch>
        </p:blipFill>
        <p:spPr>
          <a:xfrm>
            <a:off x="-1" y="1058764"/>
            <a:ext cx="9873633" cy="4183912"/>
          </a:xfrm>
          <a:prstGeom prst="rect">
            <a:avLst/>
          </a:prstGeom>
        </p:spPr>
      </p:pic>
    </p:spTree>
    <p:extLst>
      <p:ext uri="{BB962C8B-B14F-4D97-AF65-F5344CB8AC3E}">
        <p14:creationId xmlns:p14="http://schemas.microsoft.com/office/powerpoint/2010/main" val="3177879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64</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7" name="slide_image">
            <a:extLst>
              <a:ext uri="{FF2B5EF4-FFF2-40B4-BE49-F238E27FC236}">
                <a16:creationId xmlns:a16="http://schemas.microsoft.com/office/drawing/2014/main" id="{A99F60DA-0356-ABF8-0F6D-F90C066E8F84}"/>
              </a:ext>
            </a:extLst>
          </p:cNvPr>
          <p:cNvPicPr>
            <a:picLocks noChangeAspect="1"/>
          </p:cNvPicPr>
          <p:nvPr/>
        </p:nvPicPr>
        <p:blipFill>
          <a:blip r:embed="rId5"/>
          <a:stretch>
            <a:fillRect/>
          </a:stretch>
        </p:blipFill>
        <p:spPr>
          <a:xfrm>
            <a:off x="-1" y="1058767"/>
            <a:ext cx="9873633" cy="4183912"/>
          </a:xfrm>
          <a:prstGeom prst="rect">
            <a:avLst/>
          </a:prstGeom>
        </p:spPr>
      </p:pic>
    </p:spTree>
    <p:extLst>
      <p:ext uri="{BB962C8B-B14F-4D97-AF65-F5344CB8AC3E}">
        <p14:creationId xmlns:p14="http://schemas.microsoft.com/office/powerpoint/2010/main" val="20513621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65</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5" name="slide_image">
            <a:extLst>
              <a:ext uri="{FF2B5EF4-FFF2-40B4-BE49-F238E27FC236}">
                <a16:creationId xmlns:a16="http://schemas.microsoft.com/office/drawing/2014/main" id="{0F4C7849-F2E5-035D-A22E-6DA39B3A9FF4}"/>
              </a:ext>
            </a:extLst>
          </p:cNvPr>
          <p:cNvPicPr>
            <a:picLocks noChangeAspect="1"/>
          </p:cNvPicPr>
          <p:nvPr/>
        </p:nvPicPr>
        <p:blipFill>
          <a:blip r:embed="rId5"/>
          <a:stretch>
            <a:fillRect/>
          </a:stretch>
        </p:blipFill>
        <p:spPr>
          <a:xfrm>
            <a:off x="-1" y="1058766"/>
            <a:ext cx="9873633" cy="4183912"/>
          </a:xfrm>
          <a:prstGeom prst="rect">
            <a:avLst/>
          </a:prstGeom>
        </p:spPr>
      </p:pic>
    </p:spTree>
    <p:extLst>
      <p:ext uri="{BB962C8B-B14F-4D97-AF65-F5344CB8AC3E}">
        <p14:creationId xmlns:p14="http://schemas.microsoft.com/office/powerpoint/2010/main" val="40868382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a:t>
            </a:r>
            <a:r>
              <a:rPr lang="nl-NL" dirty="0"/>
              <a:t>– Min and Max Net </a:t>
            </a:r>
            <a:r>
              <a:rPr lang="nl-NL" dirty="0" err="1"/>
              <a:t>Positions</a:t>
            </a:r>
            <a:r>
              <a:rPr lang="nl-NL" dirty="0"/>
              <a:t> per </a:t>
            </a:r>
            <a:r>
              <a:rPr lang="nl-NL" dirty="0" err="1"/>
              <a:t>bidding</a:t>
            </a:r>
            <a:r>
              <a:rPr lang="nl-NL" dirty="0"/>
              <a:t> zone</a:t>
            </a:r>
            <a:endParaRPr lang="en-GB" dirty="0"/>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4" name="Content Placeholder 3">
            <a:extLst>
              <a:ext uri="{FF2B5EF4-FFF2-40B4-BE49-F238E27FC236}">
                <a16:creationId xmlns:a16="http://schemas.microsoft.com/office/drawing/2014/main" id="{960E261A-F86B-760C-0ABC-C1AD480CE28A}"/>
              </a:ext>
            </a:extLst>
          </p:cNvPr>
          <p:cNvSpPr>
            <a:spLocks noGrp="1"/>
          </p:cNvSpPr>
          <p:nvPr>
            <p:ph sz="quarter" idx="17"/>
          </p:nvPr>
        </p:nvSpPr>
        <p:spPr>
          <a:xfrm>
            <a:off x="540000" y="1080000"/>
            <a:ext cx="9000000" cy="544462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sp>
        <p:nvSpPr>
          <p:cNvPr id="8" name="Dia számának helye 3">
            <a:extLst>
              <a:ext uri="{FF2B5EF4-FFF2-40B4-BE49-F238E27FC236}">
                <a16:creationId xmlns:a16="http://schemas.microsoft.com/office/drawing/2014/main" id="{B1EFD2C2-E197-1D8A-796C-364B77D1BF03}"/>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66</a:t>
            </a:fld>
            <a:endParaRPr lang="en-US" dirty="0"/>
          </a:p>
        </p:txBody>
      </p:sp>
      <p:sp>
        <p:nvSpPr>
          <p:cNvPr id="6" name="slide_image_caption">
            <a:extLst>
              <a:ext uri="{FF2B5EF4-FFF2-40B4-BE49-F238E27FC236}">
                <a16:creationId xmlns:a16="http://schemas.microsoft.com/office/drawing/2014/main" id="{9D15AA8F-B8C4-AD99-FFB1-6CBA4562F0CC}"/>
              </a:ext>
            </a:extLst>
          </p:cNvPr>
          <p:cNvSpPr txBox="1">
            <a:spLocks/>
          </p:cNvSpPr>
          <p:nvPr/>
        </p:nvSpPr>
        <p:spPr>
          <a:xfrm>
            <a:off x="3201776" y="5383039"/>
            <a:ext cx="5430949" cy="262120"/>
          </a:xfrm>
          <a:prstGeom prst="rect">
            <a:avLst/>
          </a:prstGeom>
        </p:spPr>
        <p:txBody>
          <a:bodyPr>
            <a:norm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algn="r"/>
            <a:r>
              <a:rPr lang="en-US" sz="975" dirty="0">
                <a:solidFill>
                  <a:schemeClr val="tx1"/>
                </a:solidFill>
              </a:rPr>
              <a:t>(Data sources: F922 - Final ATC )</a:t>
            </a:r>
          </a:p>
        </p:txBody>
      </p:sp>
      <p:pic>
        <p:nvPicPr>
          <p:cNvPr id="7" name="slide_image">
            <a:extLst>
              <a:ext uri="{FF2B5EF4-FFF2-40B4-BE49-F238E27FC236}">
                <a16:creationId xmlns:a16="http://schemas.microsoft.com/office/drawing/2014/main" id="{D9481EB8-71EE-4410-2D10-3ECE7D994356}"/>
              </a:ext>
            </a:extLst>
          </p:cNvPr>
          <p:cNvPicPr>
            <a:picLocks noChangeAspect="1"/>
          </p:cNvPicPr>
          <p:nvPr/>
        </p:nvPicPr>
        <p:blipFill>
          <a:blip r:embed="rId5"/>
          <a:stretch>
            <a:fillRect/>
          </a:stretch>
        </p:blipFill>
        <p:spPr>
          <a:xfrm>
            <a:off x="-1" y="1058766"/>
            <a:ext cx="9873633" cy="4183912"/>
          </a:xfrm>
          <a:prstGeom prst="rect">
            <a:avLst/>
          </a:prstGeom>
        </p:spPr>
      </p:pic>
    </p:spTree>
    <p:extLst>
      <p:ext uri="{BB962C8B-B14F-4D97-AF65-F5344CB8AC3E}">
        <p14:creationId xmlns:p14="http://schemas.microsoft.com/office/powerpoint/2010/main" val="4144588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3</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Frequency of isolated BZs of zero (or negative) ID ATCs in import, export and both directions​​</a:t>
            </a:r>
          </a:p>
        </p:txBody>
      </p:sp>
      <p:pic>
        <p:nvPicPr>
          <p:cNvPr id="6" name="Zástupný objekt pre obsah 5" descr="Obrázok, na ktorom je tabuľka&#10;&#10;Automaticky generovaný popis">
            <a:extLst>
              <a:ext uri="{FF2B5EF4-FFF2-40B4-BE49-F238E27FC236}">
                <a16:creationId xmlns:a16="http://schemas.microsoft.com/office/drawing/2014/main" id="{5E2A4192-A87F-3604-AEC6-36BBCD881349}"/>
              </a:ext>
            </a:extLst>
          </p:cNvPr>
          <p:cNvPicPr>
            <a:picLocks noGrp="1" noChangeAspect="1"/>
          </p:cNvPicPr>
          <p:nvPr>
            <p:ph sz="quarter" idx="17"/>
          </p:nvPr>
        </p:nvPicPr>
        <p:blipFill>
          <a:blip r:embed="rId6"/>
          <a:stretch>
            <a:fillRect/>
          </a:stretch>
        </p:blipFill>
        <p:spPr>
          <a:xfrm>
            <a:off x="532753" y="1061391"/>
            <a:ext cx="7978178" cy="5196044"/>
          </a:xfrm>
        </p:spPr>
      </p:pic>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7</a:t>
            </a:fld>
            <a:endParaRPr lang="en-US" dirty="0"/>
          </a:p>
        </p:txBody>
      </p:sp>
    </p:spTree>
    <p:extLst>
      <p:ext uri="{BB962C8B-B14F-4D97-AF65-F5344CB8AC3E}">
        <p14:creationId xmlns:p14="http://schemas.microsoft.com/office/powerpoint/2010/main" val="69872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4</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Mean positive ID ATCs by oriented Core bidding zone border, and Core average​</a:t>
            </a:r>
          </a:p>
        </p:txBody>
      </p:sp>
      <p:pic>
        <p:nvPicPr>
          <p:cNvPr id="6" name="Zástupný objekt pre obsah 5" descr="Obrázok, na ktorom je tabuľka&#10;&#10;Automaticky generovaný popis">
            <a:extLst>
              <a:ext uri="{FF2B5EF4-FFF2-40B4-BE49-F238E27FC236}">
                <a16:creationId xmlns:a16="http://schemas.microsoft.com/office/drawing/2014/main" id="{66219FB8-2301-1662-CEB3-0BBB38AF44C3}"/>
              </a:ext>
            </a:extLst>
          </p:cNvPr>
          <p:cNvPicPr>
            <a:picLocks noGrp="1" noChangeAspect="1"/>
          </p:cNvPicPr>
          <p:nvPr>
            <p:ph sz="quarter" idx="17"/>
          </p:nvPr>
        </p:nvPicPr>
        <p:blipFill>
          <a:blip r:embed="rId6"/>
          <a:stretch>
            <a:fillRect/>
          </a:stretch>
        </p:blipFill>
        <p:spPr>
          <a:xfrm>
            <a:off x="531121" y="1052513"/>
            <a:ext cx="8063050" cy="5251320"/>
          </a:xfrm>
        </p:spPr>
      </p:pic>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8</a:t>
            </a:fld>
            <a:endParaRPr lang="en-US" dirty="0"/>
          </a:p>
        </p:txBody>
      </p:sp>
    </p:spTree>
    <p:extLst>
      <p:ext uri="{BB962C8B-B14F-4D97-AF65-F5344CB8AC3E}">
        <p14:creationId xmlns:p14="http://schemas.microsoft.com/office/powerpoint/2010/main" val="4282224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a:xfrm>
            <a:off x="539999" y="108000"/>
            <a:ext cx="7044142" cy="336550"/>
          </a:xfrm>
        </p:spPr>
        <p:txBody>
          <a:bodyPr vert="horz"/>
          <a:lstStyle/>
          <a:p>
            <a:r>
              <a:rPr lang="en-US" dirty="0"/>
              <a:t>KPI</a:t>
            </a:r>
            <a:r>
              <a:rPr lang="sk-SK" dirty="0"/>
              <a:t> 5</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a:xfrm>
            <a:off x="540000" y="461650"/>
            <a:ext cx="8640000" cy="363850"/>
          </a:xfrm>
        </p:spPr>
        <p:txBody>
          <a:bodyPr/>
          <a:lstStyle/>
          <a:p>
            <a:r>
              <a:rPr lang="en-US" dirty="0"/>
              <a:t>Share of MTUs with intervention per TSO</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a:xfrm>
            <a:off x="540000" y="1080000"/>
            <a:ext cx="9000000" cy="4320000"/>
          </a:xfrm>
        </p:spPr>
        <p:txBody>
          <a:bodyPr/>
          <a:lstStyle/>
          <a:p>
            <a:pPr lvl="0"/>
            <a:r>
              <a:rPr lang="en-US" dirty="0"/>
              <a:t>All TSOs applying IVA so far reported that their IVA values were sent by mistake/ were too strict – they should not be considered as go-live local validation tool setup</a:t>
            </a:r>
          </a:p>
        </p:txBody>
      </p:sp>
      <p:sp>
        <p:nvSpPr>
          <p:cNvPr id="13" name="Slide Number Placeholder 3">
            <a:extLst>
              <a:ext uri="{FF2B5EF4-FFF2-40B4-BE49-F238E27FC236}">
                <a16:creationId xmlns:a16="http://schemas.microsoft.com/office/drawing/2014/main" id="{89FE6B34-1C95-9649-A1FD-52828C974AC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9</a:t>
            </a:fld>
            <a:endParaRPr lang="en-US" dirty="0"/>
          </a:p>
        </p:txBody>
      </p:sp>
      <p:pic>
        <p:nvPicPr>
          <p:cNvPr id="6" name="Obrázek 5">
            <a:extLst>
              <a:ext uri="{FF2B5EF4-FFF2-40B4-BE49-F238E27FC236}">
                <a16:creationId xmlns:a16="http://schemas.microsoft.com/office/drawing/2014/main" id="{E10FFA65-D0EA-DFB9-133F-1FAE0EA8E84C}"/>
              </a:ext>
            </a:extLst>
          </p:cNvPr>
          <p:cNvPicPr>
            <a:picLocks noChangeAspect="1"/>
          </p:cNvPicPr>
          <p:nvPr/>
        </p:nvPicPr>
        <p:blipFill>
          <a:blip r:embed="rId6"/>
          <a:stretch>
            <a:fillRect/>
          </a:stretch>
        </p:blipFill>
        <p:spPr>
          <a:xfrm>
            <a:off x="532753" y="1836751"/>
            <a:ext cx="2516903" cy="3006861"/>
          </a:xfrm>
          <a:prstGeom prst="rect">
            <a:avLst/>
          </a:prstGeom>
        </p:spPr>
      </p:pic>
      <p:pic>
        <p:nvPicPr>
          <p:cNvPr id="8" name="Obrázek 7">
            <a:extLst>
              <a:ext uri="{FF2B5EF4-FFF2-40B4-BE49-F238E27FC236}">
                <a16:creationId xmlns:a16="http://schemas.microsoft.com/office/drawing/2014/main" id="{A7051DFF-F019-5853-F819-C680E82C9DA5}"/>
              </a:ext>
            </a:extLst>
          </p:cNvPr>
          <p:cNvPicPr>
            <a:picLocks noChangeAspect="1"/>
          </p:cNvPicPr>
          <p:nvPr/>
        </p:nvPicPr>
        <p:blipFill>
          <a:blip r:embed="rId7"/>
          <a:stretch>
            <a:fillRect/>
          </a:stretch>
        </p:blipFill>
        <p:spPr>
          <a:xfrm>
            <a:off x="3047775" y="2033669"/>
            <a:ext cx="6482635" cy="2697373"/>
          </a:xfrm>
          <a:prstGeom prst="rect">
            <a:avLst/>
          </a:prstGeom>
        </p:spPr>
      </p:pic>
    </p:spTree>
    <p:extLst>
      <p:ext uri="{BB962C8B-B14F-4D97-AF65-F5344CB8AC3E}">
        <p14:creationId xmlns:p14="http://schemas.microsoft.com/office/powerpoint/2010/main" val="19226651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7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3bb33e5-bbf9-4bbd-b752-30f1ea546036">
      <Terms xmlns="http://schemas.microsoft.com/office/infopath/2007/PartnerControls"/>
    </lcf76f155ced4ddcb4097134ff3c332f>
    <TaxCatchAll xmlns="6708568e-76bd-4ab6-a0fd-e9029131293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E20F6677570B4594AE3C70D059D60F" ma:contentTypeVersion="16" ma:contentTypeDescription="Create a new document." ma:contentTypeScope="" ma:versionID="06d67ccb7b9e804c946eea4de301aa21">
  <xsd:schema xmlns:xsd="http://www.w3.org/2001/XMLSchema" xmlns:xs="http://www.w3.org/2001/XMLSchema" xmlns:p="http://schemas.microsoft.com/office/2006/metadata/properties" xmlns:ns2="d3bb33e5-bbf9-4bbd-b752-30f1ea546036" xmlns:ns3="6708568e-76bd-4ab6-a0fd-e90291312931" targetNamespace="http://schemas.microsoft.com/office/2006/metadata/properties" ma:root="true" ma:fieldsID="6e1b1801bf9de293437c600e00c73275" ns2:_="" ns3:_="">
    <xsd:import namespace="d3bb33e5-bbf9-4bbd-b752-30f1ea546036"/>
    <xsd:import namespace="6708568e-76bd-4ab6-a0fd-e902913129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bb33e5-bbf9-4bbd-b752-30f1ea546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583ee3c-f8b4-4f86-8f08-197d062ad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708568e-76bd-4ab6-a0fd-e902913129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228334f-05a1-48ac-b2dd-e71f0020a819}" ma:internalName="TaxCatchAll" ma:showField="CatchAllData" ma:web="6708568e-76bd-4ab6-a0fd-e902913129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3B1F98-5418-4DB4-8887-EEDBE3A3006E}">
  <ds:schemaRefs>
    <ds:schemaRef ds:uri="http://www.w3.org/XML/1998/namespace"/>
    <ds:schemaRef ds:uri="http://schemas.openxmlformats.org/package/2006/metadata/core-properties"/>
    <ds:schemaRef ds:uri="d3bb33e5-bbf9-4bbd-b752-30f1ea546036"/>
    <ds:schemaRef ds:uri="http://purl.org/dc/terms/"/>
    <ds:schemaRef ds:uri="http://purl.org/dc/elements/1.1/"/>
    <ds:schemaRef ds:uri="http://purl.org/dc/dcmitype/"/>
    <ds:schemaRef ds:uri="http://schemas.microsoft.com/office/2006/metadata/properties"/>
    <ds:schemaRef ds:uri="http://schemas.microsoft.com/office/2006/documentManagement/types"/>
    <ds:schemaRef ds:uri="http://schemas.microsoft.com/office/infopath/2007/PartnerControls"/>
    <ds:schemaRef ds:uri="6708568e-76bd-4ab6-a0fd-e90291312931"/>
  </ds:schemaRefs>
</ds:datastoreItem>
</file>

<file path=customXml/itemProps2.xml><?xml version="1.0" encoding="utf-8"?>
<ds:datastoreItem xmlns:ds="http://schemas.openxmlformats.org/officeDocument/2006/customXml" ds:itemID="{49C66D46-DB5D-41A2-AFA4-25CF3594102C}">
  <ds:schemaRefs>
    <ds:schemaRef ds:uri="http://schemas.microsoft.com/sharepoint/v3/contenttype/forms"/>
  </ds:schemaRefs>
</ds:datastoreItem>
</file>

<file path=customXml/itemProps3.xml><?xml version="1.0" encoding="utf-8"?>
<ds:datastoreItem xmlns:ds="http://schemas.openxmlformats.org/officeDocument/2006/customXml" ds:itemID="{9073E8D5-F2F0-41D3-8329-5DDC3BA8AA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bb33e5-bbf9-4bbd-b752-30f1ea546036"/>
    <ds:schemaRef ds:uri="6708568e-76bd-4ab6-a0fd-e902913129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1929</Words>
  <Application>Microsoft Office PowerPoint</Application>
  <PresentationFormat>A4 Paper (210x297 mm)</PresentationFormat>
  <Paragraphs>717</Paragraphs>
  <Slides>66</Slides>
  <Notes>15</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1" baseType="lpstr">
      <vt:lpstr>Arial</vt:lpstr>
      <vt:lpstr>Arial Unicode MS</vt:lpstr>
      <vt:lpstr>Wingdings</vt:lpstr>
      <vt:lpstr>7_Magnus Red 4ENERGY</vt:lpstr>
      <vt:lpstr>think-cell Slide</vt:lpstr>
      <vt:lpstr>PowerPoint Presentation</vt:lpstr>
      <vt:lpstr>Parallel Run KPIs</vt:lpstr>
      <vt:lpstr>Parallel Run KPIs</vt:lpstr>
      <vt:lpstr>Parallel Run KPIs</vt:lpstr>
      <vt:lpstr>KPI 1</vt:lpstr>
      <vt:lpstr>KPI 2</vt:lpstr>
      <vt:lpstr>KPI 3</vt:lpstr>
      <vt:lpstr>KPI 4</vt:lpstr>
      <vt:lpstr>KPI 5</vt:lpstr>
      <vt:lpstr>KPI 6</vt:lpstr>
      <vt:lpstr>KPI 6</vt:lpstr>
      <vt:lpstr>KPI 6</vt:lpstr>
      <vt:lpstr>KPI 6</vt:lpstr>
      <vt:lpstr>KPI 6</vt:lpstr>
      <vt:lpstr>KPI 6</vt:lpstr>
      <vt:lpstr>KPI 6</vt:lpstr>
      <vt:lpstr>KPI 6</vt:lpstr>
      <vt:lpstr>KPI 6</vt:lpstr>
      <vt:lpstr>KPI 6</vt:lpstr>
      <vt:lpstr>KPI 6</vt:lpstr>
      <vt:lpstr>KPI 6</vt:lpstr>
      <vt:lpstr>KPI 6</vt:lpstr>
      <vt:lpstr>KPI 6</vt:lpstr>
      <vt:lpstr>KPI 6</vt:lpstr>
      <vt:lpstr>KPI 6</vt:lpstr>
      <vt:lpstr>KPI 7</vt:lpstr>
      <vt:lpstr>KPI 7</vt:lpstr>
      <vt:lpstr>KPI 7</vt:lpstr>
      <vt:lpstr>KPI 7</vt:lpstr>
      <vt:lpstr>KPI 7</vt:lpstr>
      <vt:lpstr>KPI 7</vt:lpstr>
      <vt:lpstr>KPI 7</vt:lpstr>
      <vt:lpstr>KPI 7</vt:lpstr>
      <vt:lpstr>KPI 7</vt:lpstr>
      <vt:lpstr>KPI 7</vt:lpstr>
      <vt:lpstr>KPI 7</vt:lpstr>
      <vt:lpstr>KPI 7</vt:lpstr>
      <vt:lpstr>KPI 7</vt:lpstr>
      <vt:lpstr>KPI 7</vt:lpstr>
      <vt:lpstr>KPI 7</vt:lpstr>
      <vt:lpstr>KPI 7</vt:lpstr>
      <vt:lpstr>KPI 7</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57</cp:revision>
  <dcterms:created xsi:type="dcterms:W3CDTF">2018-12-04T09:56:18Z</dcterms:created>
  <dcterms:modified xsi:type="dcterms:W3CDTF">2023-06-28T11:32:34Z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0x01010089E20F6677570B4594AE3C70D059D60F</vt:lpwstr>
  </property>
  <property fmtid="{D5CDD505-2E9C-101B-9397-08002B2CF9AE}" pid="3" name="MediaServiceImageTags">
    <vt:lpwstr/>
  </property>
</Properties>
</file>