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9"/>
  </p:notesMasterIdLst>
  <p:sldIdLst>
    <p:sldId id="4252" r:id="rId2"/>
    <p:sldId id="4240" r:id="rId3"/>
    <p:sldId id="4230" r:id="rId4"/>
    <p:sldId id="4281" r:id="rId5"/>
    <p:sldId id="2147474188" r:id="rId6"/>
    <p:sldId id="4287" r:id="rId7"/>
    <p:sldId id="4282" r:id="rId8"/>
    <p:sldId id="2147474182" r:id="rId9"/>
    <p:sldId id="2147474183" r:id="rId10"/>
    <p:sldId id="4283" r:id="rId11"/>
    <p:sldId id="3548" r:id="rId12"/>
    <p:sldId id="341" r:id="rId13"/>
    <p:sldId id="2147474176" r:id="rId14"/>
    <p:sldId id="4248" r:id="rId15"/>
    <p:sldId id="4285" r:id="rId16"/>
    <p:sldId id="2147474177" r:id="rId17"/>
    <p:sldId id="2147474186" r:id="rId18"/>
    <p:sldId id="2147474184" r:id="rId19"/>
    <p:sldId id="4284" r:id="rId20"/>
    <p:sldId id="4250" r:id="rId21"/>
    <p:sldId id="4251" r:id="rId22"/>
    <p:sldId id="2147474185" r:id="rId23"/>
    <p:sldId id="2147474187" r:id="rId24"/>
    <p:sldId id="2147474189" r:id="rId25"/>
    <p:sldId id="3522" r:id="rId26"/>
    <p:sldId id="4239" r:id="rId27"/>
    <p:sldId id="4238" r:id="rId2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EA35B1-438F-C225-D443-24D9AEAC420F}" name="Adam Majsa" initials="AM" userId="S::majsa@jao.eu::0eae1e16-2792-4043-af75-7861122cce1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a Vizintin" initials="IV" lastIdx="2" clrIdx="0">
    <p:extLst>
      <p:ext uri="{19B8F6BF-5375-455C-9EA6-DF929625EA0E}">
        <p15:presenceInfo xmlns:p15="http://schemas.microsoft.com/office/powerpoint/2012/main" userId="Irena Vizin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  <a:srgbClr val="A11A5D"/>
    <a:srgbClr val="FCFCFC"/>
    <a:srgbClr val="BD2D67"/>
    <a:srgbClr val="F6640A"/>
    <a:srgbClr val="C00000"/>
    <a:srgbClr val="B9B9B9"/>
    <a:srgbClr val="F09010"/>
    <a:srgbClr val="35613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3" autoAdjust="0"/>
    <p:restoredTop sz="95414" autoAdjust="0"/>
  </p:normalViewPr>
  <p:slideViewPr>
    <p:cSldViewPr snapToGrid="0">
      <p:cViewPr varScale="1">
        <p:scale>
          <a:sx n="88" d="100"/>
          <a:sy n="88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4387-DA4A-4DB1-A0C8-77611498BC79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EEEE-AA99-4C01-8FAF-47E327202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3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F3746-1DAB-E709-2D67-4991817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533EF-C1FE-5DEC-6B12-E5C913628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2249C-ECB5-B851-EB80-2EE18AE2B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F30F8-5512-26FD-3639-7C57D7A31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17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82765-818A-C986-D9E2-0972D22B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640F9-D986-2D10-36D7-252A177A8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AD55E-9ABA-71EF-09F1-ECCB0B9F4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66FEF-B42F-613C-1A86-C22DE030F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3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65C44-EDE2-A6E0-45C9-30F42C15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67FBB-877B-8722-6645-386E9DA4D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CD1C9-D05C-A195-B9D6-AB460E94C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026BA-D0A8-6861-2916-3FB1FD405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B1C30-9CA1-4C5E-8D96-370805A8F761}" type="slidenum">
              <a:rPr lang="en-US" altLang="tr-TR" smtClean="0"/>
              <a:pPr/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480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403D-8E44-119E-AD6B-4F338E0D0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D190E-02E2-E6E0-3168-8877B7650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636E9-662B-9081-FDD0-C374665A7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8A8DD-AE85-3D70-C529-C0A941FB5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B1C30-9CA1-4C5E-8D96-370805A8F761}" type="slidenum">
              <a:rPr lang="en-US" altLang="tr-TR" smtClean="0"/>
              <a:pPr/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282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7198F-CD1B-786B-398B-744CC0AE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D2841-117C-1B00-294A-4A207CB15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D2886-B043-4D1A-7E2B-B3715F43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49C1F-5320-9D7E-BD06-25A5D9153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28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1ABB1-400D-31BF-67DB-EFDB9088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3254B-CADC-D614-10B9-1E6549231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6D3C1-1CD0-A3EF-ED06-D6F41D2D5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3300B-C9FE-7F1E-3213-0E47D5F83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03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68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06F3A-2AB8-4EE8-9591-02AC3624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58F89-0434-0825-82E7-C0AF4822D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15A66-02F1-A84A-061A-5379DE9FD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7774-1FF9-14F1-FFA6-D9F0DB90D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49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48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3809B-6D87-AF20-D0C3-F02C57B59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B3BDD-CDE6-9ADD-D010-F1375364C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353BE-66AB-7D74-5056-7E5307FE1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43AF9-0C48-1B8B-D2F7-738B17342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29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93C6-6AFD-0366-9307-894B10DE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DDCE7-22A3-0B22-D670-DB59FB567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ACA08-2588-BD93-F7AB-0F3E9FC3D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232BD-FFB7-7AF5-2CF7-A720D7232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3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AB5CC-00B4-1BEB-7FF0-57EA362B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387BE-29D0-F353-CF79-7C03974BB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6CEA93-1FF5-8637-FC06-F2823E2B2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7895D-A71F-E550-80E7-3F39D61AE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69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72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4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362E4-111C-83F2-2710-CFBD9E9B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C347B-08F5-39C8-45E8-F3FF57B27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F6652-4237-26A8-BBC9-6D776E8BA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C3095-7021-2624-F7A6-E1882D414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18DA-FFAE-4DAD-0D65-02BB48F7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994F4-01FD-320C-C426-A7E9D5FD7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59336-E1D1-D504-4FFE-ABD21CBF6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4EB0-432A-9275-1D70-4A586E9BD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4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1D797-6192-8270-0AC7-B689F413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F913C-C35E-215D-828A-7BF7A095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C7D7A-5754-E73C-0D91-120693DF5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39FB-3CAA-42C5-164A-2F5C0FB11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3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E6DC-2FE1-06D5-0897-E7E01EAD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9FE0C-EFFE-2FF8-6892-0C9C829CE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60BB5-5479-EBC1-D4CD-663E63A08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8AD04-2B64-1BF1-5102-B8D3CEE55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48B50-BC67-6956-6036-3794D46A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D6E35-0A29-7620-65E8-197D94D36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DECA6-3A8E-34F0-7F6C-AB2BF7464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5EB1-10C9-2D24-43FA-9D80723A8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B1C30-9CA1-4C5E-8D96-370805A8F761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7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6EEEE-AA99-4C01-8FAF-47E3272026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5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188245" y="48672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3647557"/>
            <a:ext cx="10058400" cy="1143000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lang="en-US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83D4-D565-EC42-BDB8-B320E081B323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EAC8-EAE7-456F-BF9D-40FECC92E7BE}" type="slidenum">
              <a:rPr lang="en-US" altLang="tr-TR"/>
              <a:pPr/>
              <a:t>‹#›</a:t>
            </a:fld>
            <a:endParaRPr lang="en-US" altLang="tr-TR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4EF03D01-9937-664A-9ADF-DCC6370B0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98" y="762443"/>
            <a:ext cx="4428404" cy="244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21B77CE-1C51-4B4C-B187-AA8981045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9613" y="4943844"/>
            <a:ext cx="5753100" cy="741362"/>
          </a:xfrm>
        </p:spPr>
        <p:txBody>
          <a:bodyPr anchor="ctr"/>
          <a:lstStyle>
            <a:lvl1pPr algn="ctr">
              <a:defRPr sz="2400"/>
            </a:lvl1pPr>
            <a:lvl2pPr marL="200025" indent="0">
              <a:buNone/>
              <a:defRPr/>
            </a:lvl2pPr>
            <a:lvl3pPr marL="384175" indent="0">
              <a:buNone/>
              <a:defRPr/>
            </a:lvl3pPr>
            <a:lvl4pPr marL="566737" indent="0">
              <a:buNone/>
              <a:defRPr/>
            </a:lvl4pPr>
            <a:lvl5pPr marL="749300" indent="0">
              <a:buNone/>
              <a:defRPr/>
            </a:lvl5pPr>
          </a:lstStyle>
          <a:p>
            <a:pPr lvl="0"/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2042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AB01-AA28-1648-A13B-FAC221DB263A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9DC1-9C42-42DA-A98D-23F06CB530F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39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604D-BE46-DE4A-9C76-FF3BA4D40E50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6AAA-AE86-45DA-B371-21E0984E39F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527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lang="en-US" sz="4800" kern="1200" spc="-50" dirty="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42CA-3396-F04C-AB29-AA6EDC2DF421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1EAC8-EAE7-456F-BF9D-40FECC92E7BE}" type="slidenum">
              <a:rPr lang="en-US" altLang="tr-TR"/>
              <a:pPr/>
              <a:t>‹#›</a:t>
            </a:fld>
            <a:endParaRPr lang="en-US" altLang="tr-TR"/>
          </a:p>
        </p:txBody>
      </p:sp>
      <p:pic>
        <p:nvPicPr>
          <p:cNvPr id="10" name="Picture 9" descr="../../../../../../CASC/Library/Containers/com.apple.mail/Data/Library/Mail%20Downloads/15AFFBB1-BDB0-4351-8225-E92BFD412CB2/JA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3" y="2102394"/>
            <a:ext cx="3314586" cy="1858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178C-20A2-3248-89A7-6A4BE267789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9A615-C4B0-D2DC-E4C1-7029A02DFA1B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itle 21">
            <a:extLst>
              <a:ext uri="{FF2B5EF4-FFF2-40B4-BE49-F238E27FC236}">
                <a16:creationId xmlns:a16="http://schemas.microsoft.com/office/drawing/2014/main" id="{EFCD9BC2-F176-2103-A803-7AA365BB5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F6FA93-5935-5E57-5AD6-4F03A573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FAD2EC-477D-B4FB-62DB-EADE9D68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2E705E-B78B-D9C7-AEED-D12CCA28F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3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F1BA-5EFA-834F-BA51-5C3A0C5AC6E0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3B40C09F-6905-0A00-8528-0F524187B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cap="all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40E1254E-A70F-A0AB-C041-39B511E284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C5641167-7CB4-13B0-D4F8-2BACAD6AB3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2B627972-4610-4685-95FD-D11F7F72B2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48293BA8-87F9-8856-E662-287A8BAAC39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4DF1F-A912-DFD0-E843-788499442442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E7A1CB72-FDF9-5B26-AAF5-A6F3E1A1377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6BE6FE74-BAEB-F663-3CB8-4A21620970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81B8D080-7D21-60CC-E932-2D9780A543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7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6D2D-7375-1F4D-ACD2-72656BECA95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6B7889-82D3-3D88-89D6-22C72C632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0DDF5B-1372-191D-6B06-9F946B865734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CD5ABB-8727-0B4B-7E71-5A82968FD6D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157E60-F99D-0F6E-ECC9-C30FD514C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F4CBA-0C27-2242-6B07-6D39B70A75A5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F05A95-556D-C883-916F-C84364AC85F2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AD74B90F-3D63-31A9-9DA8-6A51A2990AC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CD6ABAEC-5CD4-7C89-4400-212C145422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BC6AA4-51E7-6323-EDB5-6DEA00E2EA2A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943A08-91A5-6ED6-3AF5-05747945DD8B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D3B1A85-3297-05B4-1339-F798391C81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2999D57C-0433-DB70-A7E9-EFB38562DC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DAEE59-B93C-FB94-FB5B-79A7836D4F89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57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4C9C-E8BE-1D46-8091-2014F858F44E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DD6CFE19-2EE1-766A-D816-EF49A1F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latin typeface="+mj-lt"/>
              </a:defRPr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E11E03-4AD5-4C61-FBCA-7C343670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C9242FB-936A-99FE-BFC3-49169114F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4A683A-6453-EA6D-B9A7-13FD8688AD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3A2E79-6964-037F-969B-F56AD088A5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7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7F3B-9C28-DA47-B9DD-4E18A4B603F5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8425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6A87-34A8-4644-9D3B-AA5BB497712C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 err="1"/>
              <a:t>BLack</a:t>
            </a:r>
            <a:r>
              <a:rPr lang="en-GB" noProof="0" dirty="0"/>
              <a:t> &amp; magenta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7441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6077-AF9A-904A-B799-E50A426A1E57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577CA-01FD-A6B4-47B1-8BE02B8A26F2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75E2C-F231-A8F3-99D1-4F1ED973B8A0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B9C936-DC33-C633-68C2-D305F0EB5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blues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6F2EEA-DA03-35D0-D2FD-19F96CE32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2D44F-672C-3C3E-3F49-10C2A29F513F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54DB2A-E10B-8CE9-E17F-F62CEA00199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01 comes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408081-8D2D-8B41-56A2-543BE29F1B8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CC40F2-72BA-063D-14C2-B3071E6C1A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Topic 02 comes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585C20-35F5-8F22-FA41-600064A78270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63CB780F-0A56-9ED0-4CE2-EF86A91828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CB8427-CF2C-45A7-F4FD-42A857703EEF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018E9E06-A457-00DA-F47B-CCA26FD4614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503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56C9-AD6A-F14A-8420-12B92DE8A0C3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4C03-1725-4089-B780-A3C3763C7BB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7937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5BF3-0848-3B47-A35A-A43C70F5B7E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900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FEDB-BF4E-CA43-9B4B-C4AEBB84A5E4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DARK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1471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7942-0FED-1D47-870C-27CB45394030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3C65AB-4F50-BE23-D8CF-B5314AD05EC0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310A06-1171-6CC0-5488-CB5E6C9268FF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31220-ADA4-09A7-3520-ACE269A4EF91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5E3169-0B11-2DF2-24C0-5208A8C66F64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9071F-D6EF-F51A-B531-C6C91349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n-GB" noProof="0" dirty="0"/>
              <a:t>LIGHT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4364AF-3CB9-0049-5776-F9956D37688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2194F-E414-8CF3-F2B2-6B368B69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12F635-6D99-0D75-2550-51A6FCA73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B9E4F3-72CF-6E27-51D6-3788F7F0D4B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5E36BC-7B9E-CF5B-A300-1B055563AE8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2EA7891-2730-6D45-42C3-5623FA9A444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CD087B4-C178-9145-00C6-A164224A991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B057E7-A115-5F23-5B83-B669B1158CD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41AC17-A213-BA96-18BC-9D11318B2EF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n-GB" noProof="0" dirty="0"/>
              <a:t>Executive 01</a:t>
            </a: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7CE545D5-FB23-2BE4-F092-2777D1C2D73C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983B93C8-091A-D8B0-01F6-C7A34054A9F4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E081411B-4025-9909-8E26-9E68EDAB7CDF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950D806A-B1FA-E710-9090-FD520A60A824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7383C4C-DBD8-B652-571A-944DBBAC1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DEF4988-C999-0E35-1C0E-565DFAB77C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24B32C-FA01-F911-5E32-CC8238BCA7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2ACA3B-72D2-8096-1591-F9F0A71AF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361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36469D-52E9-2447-BA14-F4693C581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452322" y="1779048"/>
            <a:ext cx="6113356" cy="4320000"/>
          </a:xfrm>
          <a:prstGeom prst="rect">
            <a:avLst/>
          </a:prstGeom>
        </p:spPr>
      </p:pic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3C39-7F7E-C24B-9B47-3A2C30A9BE53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1B4A5-6FAD-4216-A305-C8E9213F481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6708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29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435262"/>
            <a:ext cx="4937760" cy="44338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35262"/>
            <a:ext cx="4937760" cy="44338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D4F0-5464-4542-8A9D-4B75FBC574DA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0F00-2DA6-43DC-9359-F0CDBCDDECA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549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4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144886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03362"/>
            <a:ext cx="4937760" cy="388909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4886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03361"/>
            <a:ext cx="4937760" cy="38890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D073-29A7-E841-8116-24E3399285BC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A218-A8D3-48B6-A946-C113017C78D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5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51CB-62F9-0941-AACF-CBA7631D8C4E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AE54-70AB-4959-BB99-F77CE3D3F27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60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2D4D-D519-AC43-9D74-B57DBE793B20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0F6CC-7A35-45B5-8491-B4B328EB700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74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5257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3644AA-1300-9944-AD8A-1E58D3DC37D5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FBF80-CEF8-413E-8E3C-4AB9112263D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1995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A407-7255-7749-9564-81BDB41D4961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6689-FCC8-4750-8525-B7991644D4D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46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408683"/>
            <a:ext cx="10058400" cy="44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Click to edit Master text styles</a:t>
            </a:r>
          </a:p>
          <a:p>
            <a:pPr lvl="1"/>
            <a:r>
              <a:rPr lang="en-GB" altLang="tr-TR"/>
              <a:t>Second level</a:t>
            </a:r>
          </a:p>
          <a:p>
            <a:pPr lvl="2"/>
            <a:r>
              <a:rPr lang="en-GB" altLang="tr-TR"/>
              <a:t>Third level</a:t>
            </a:r>
          </a:p>
          <a:p>
            <a:pPr lvl="3"/>
            <a:r>
              <a:rPr lang="en-GB" altLang="tr-TR"/>
              <a:t>Fourth level</a:t>
            </a:r>
          </a:p>
          <a:p>
            <a:pPr lvl="4"/>
            <a:r>
              <a:rPr lang="en-GB" altLang="tr-TR"/>
              <a:t>Fifth level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17558-51A2-DC4E-B037-93C345D2BAD4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410A6CA5-CD41-4BC6-9E93-8EE7CAEC2898}" type="slidenum">
              <a:rPr lang="en-US" altLang="tr-TR"/>
              <a:pPr/>
              <a:t>‹#›</a:t>
            </a:fld>
            <a:endParaRPr lang="en-US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9038" y="1288147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21274DB-A5D4-B248-B6D8-C30C0D74DA8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35000"/>
          </a:blip>
          <a:stretch>
            <a:fillRect/>
          </a:stretch>
        </p:blipFill>
        <p:spPr>
          <a:xfrm>
            <a:off x="9641597" y="0"/>
            <a:ext cx="254722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661" r:id="rId12"/>
    <p:sldLayoutId id="2147483712" r:id="rId13"/>
    <p:sldLayoutId id="2147483715" r:id="rId14"/>
    <p:sldLayoutId id="2147483716" r:id="rId15"/>
    <p:sldLayoutId id="2147483718" r:id="rId16"/>
    <p:sldLayoutId id="2147483717" r:id="rId17"/>
    <p:sldLayoutId id="2147483720" r:id="rId18"/>
    <p:sldLayoutId id="2147483721" r:id="rId19"/>
    <p:sldLayoutId id="2147483719" r:id="rId20"/>
    <p:sldLayoutId id="2147483722" r:id="rId21"/>
    <p:sldLayoutId id="2147483723" r:id="rId2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rRvryJ9w8?feature=oembed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lQcq-t3h4?feature=oembed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8.svg"/><Relationship Id="rId9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o-eu.projectplace.com/#project/12146559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EBA6-443A-E2EC-79EE-FAE43951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495029-A8DB-DFD2-D206-6A92A2EB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9C1EC-33AB-791A-BB28-C813F9E94337}"/>
              </a:ext>
            </a:extLst>
          </p:cNvPr>
          <p:cNvSpPr txBox="1"/>
          <p:nvPr/>
        </p:nvSpPr>
        <p:spPr>
          <a:xfrm>
            <a:off x="9434524" y="2889934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Introduction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E1635-B712-046E-5515-DE42A667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A3BFA-6880-D143-9E79-295483E7C703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CFBD3-C1C9-69C3-3229-16DDA3D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</a:t>
            </a:fld>
            <a:endParaRPr lang="en-US" alt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25744-944E-725C-797E-870EE8621EE0}"/>
              </a:ext>
            </a:extLst>
          </p:cNvPr>
          <p:cNvSpPr/>
          <p:nvPr/>
        </p:nvSpPr>
        <p:spPr>
          <a:xfrm>
            <a:off x="-4836" y="0"/>
            <a:ext cx="4432515" cy="6356457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4DBAB9-56EA-1B28-5F03-7F3ED3FF6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24" y="674627"/>
            <a:ext cx="5588842" cy="558884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1BCAAE-1158-CFA2-03D1-42E9AAA37494}"/>
              </a:ext>
            </a:extLst>
          </p:cNvPr>
          <p:cNvSpPr txBox="1">
            <a:spLocks/>
          </p:cNvSpPr>
          <p:nvPr/>
        </p:nvSpPr>
        <p:spPr>
          <a:xfrm>
            <a:off x="211133" y="82944"/>
            <a:ext cx="4619501" cy="77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client's satisfaction is critical for us.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41FB9-D192-CE19-2443-9BF39ACFC117}"/>
              </a:ext>
            </a:extLst>
          </p:cNvPr>
          <p:cNvSpPr/>
          <p:nvPr/>
        </p:nvSpPr>
        <p:spPr>
          <a:xfrm>
            <a:off x="4479008" y="-2580"/>
            <a:ext cx="133644" cy="6356457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2791F4-7C29-4066-AEB7-E586A5AA5DAB}"/>
              </a:ext>
            </a:extLst>
          </p:cNvPr>
          <p:cNvSpPr txBox="1">
            <a:spLocks/>
          </p:cNvSpPr>
          <p:nvPr/>
        </p:nvSpPr>
        <p:spPr>
          <a:xfrm>
            <a:off x="6733639" y="3138407"/>
            <a:ext cx="4589237" cy="13269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Call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19.03.2026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8A8C8F-0DFF-FA25-94D2-9132383A14A7}"/>
              </a:ext>
            </a:extLst>
          </p:cNvPr>
          <p:cNvCxnSpPr/>
          <p:nvPr/>
        </p:nvCxnSpPr>
        <p:spPr>
          <a:xfrm>
            <a:off x="6733639" y="3719593"/>
            <a:ext cx="5572015" cy="0"/>
          </a:xfrm>
          <a:prstGeom prst="line">
            <a:avLst/>
          </a:prstGeom>
          <a:ln>
            <a:solidFill>
              <a:srgbClr val="9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">
            <a:extLst>
              <a:ext uri="{FF2B5EF4-FFF2-40B4-BE49-F238E27FC236}">
                <a16:creationId xmlns:a16="http://schemas.microsoft.com/office/drawing/2014/main" id="{C89FD8E3-8FC5-4D72-F467-6CD92720A836}"/>
              </a:ext>
            </a:extLst>
          </p:cNvPr>
          <p:cNvSpPr/>
          <p:nvPr/>
        </p:nvSpPr>
        <p:spPr>
          <a:xfrm>
            <a:off x="7702875" y="507823"/>
            <a:ext cx="2650764" cy="1503011"/>
          </a:xfrm>
          <a:custGeom>
            <a:avLst/>
            <a:gdLst/>
            <a:ahLst/>
            <a:cxnLst/>
            <a:rect l="l" t="t" r="r" b="b"/>
            <a:pathLst>
              <a:path w="2650764" h="1503011">
                <a:moveTo>
                  <a:pt x="0" y="0"/>
                </a:moveTo>
                <a:lnTo>
                  <a:pt x="2650764" y="0"/>
                </a:lnTo>
                <a:lnTo>
                  <a:pt x="2650764" y="1503011"/>
                </a:lnTo>
                <a:lnTo>
                  <a:pt x="0" y="1503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548D9-08EE-43D7-4715-064A3E36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368CF9-7D4E-A470-A768-48601A5B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91977504-0FBA-0BDF-2B05-B38FABE2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43F61A-506D-1351-CF0C-B2658DA82BCE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A3347-C235-1EF6-F94A-C42D797C7A49}"/>
              </a:ext>
            </a:extLst>
          </p:cNvPr>
          <p:cNvSpPr txBox="1"/>
          <p:nvPr/>
        </p:nvSpPr>
        <p:spPr>
          <a:xfrm>
            <a:off x="9163591" y="2889934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Orion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C357D-2F09-56E9-32BE-B3F4A177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99CFD-A0E7-F647-9C7D-A658F4E21D1D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32A46-DA80-5547-50DC-3F22263D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4393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6D73-15C2-D8C3-CA1D-A74291AA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410CD-6D82-ED7F-EAA1-A3FC98A6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45273C-600C-466B-9285-6048C6FBA526}" type="slidenum">
              <a:rPr lang="en-US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C0EF51-0DEA-DC76-3B32-AD130C31C4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8400" cy="735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US" sz="4000" dirty="0">
                <a:solidFill>
                  <a:srgbClr val="96004B"/>
                </a:solidFill>
              </a:rPr>
              <a:t>Objectives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CACD5-CC41-0462-1B31-D7D36880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169" y="3528888"/>
            <a:ext cx="4246462" cy="2514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8FB6E8-9141-0CE6-6D0F-765DAA3170D0}"/>
              </a:ext>
            </a:extLst>
          </p:cNvPr>
          <p:cNvSpPr txBox="1">
            <a:spLocks/>
          </p:cNvSpPr>
          <p:nvPr/>
        </p:nvSpPr>
        <p:spPr>
          <a:xfrm>
            <a:off x="0" y="653717"/>
            <a:ext cx="4819651" cy="30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* Preliminary mockup design not reflecting the final product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5DA6C-E3B2-7DA6-4522-6C2E5CD4B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000" y="751518"/>
            <a:ext cx="5400000" cy="276134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755A085-D638-06DD-6BC6-18402282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480000"/>
            <a:ext cx="5400000" cy="360000"/>
          </a:xfrm>
        </p:spPr>
        <p:txBody>
          <a:bodyPr/>
          <a:lstStyle/>
          <a:p>
            <a:pPr>
              <a:defRPr/>
            </a:pPr>
            <a:r>
              <a:rPr lang="en-GB" sz="1050"/>
              <a:t>JAO S.A. - Commercial in confidence – Uncontrolled copy</a:t>
            </a:r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981B5-6D19-1AD3-F237-848993954223}"/>
              </a:ext>
            </a:extLst>
          </p:cNvPr>
          <p:cNvSpPr txBox="1">
            <a:spLocks/>
          </p:cNvSpPr>
          <p:nvPr/>
        </p:nvSpPr>
        <p:spPr>
          <a:xfrm>
            <a:off x="66864" y="5991475"/>
            <a:ext cx="7160042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C00000"/>
              </a:solidFill>
              <a:latin typeface="HelveticaNeueLT Std Med Ext" panose="020B0605020202020204" pitchFamily="34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C716B53-5526-24F3-02E4-6C8A358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/>
          <a:p>
            <a:pPr>
              <a:defRPr/>
            </a:pPr>
            <a:fld id="{7F91A21A-D710-544F-882C-3544B4B47810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3F6645-07E5-9ED5-373E-D83C5886BF2D}"/>
              </a:ext>
            </a:extLst>
          </p:cNvPr>
          <p:cNvSpPr txBox="1">
            <a:spLocks/>
          </p:cNvSpPr>
          <p:nvPr/>
        </p:nvSpPr>
        <p:spPr>
          <a:xfrm>
            <a:off x="9124" y="1532537"/>
            <a:ext cx="7465104" cy="4458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JAO engaged as part of their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Corporate Strategic Objectives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to improve explicit auction experiences.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A new Auction Platform with the following in mind: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User Experience: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it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must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be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fast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intuitive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,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appealing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and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streamlined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Stability and performance: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it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must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be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reliable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and support market constraints whatever the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Integrability and automation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: API first architecture design as part of its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fundamentals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for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ease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and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standardization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of integration.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Autonomy: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integration of ease of life feature for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Unicorn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 panose="020B0605020202020204" pitchFamily="34" charset="0"/>
              </a:rPr>
              <a:t> has been selected as the provider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elveticaNeueLT Std Med Ext" panose="020B0605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74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EBFB-EE0D-D92F-C35A-C76B3CC5A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1702E-B3BC-B90E-E09F-25FCFDFD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45273C-600C-466B-9285-6048C6FBA526}" type="slidenum">
              <a:rPr lang="en-US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965CC9-5644-B3BB-F0E5-5CCA6C708D41}"/>
              </a:ext>
            </a:extLst>
          </p:cNvPr>
          <p:cNvSpPr txBox="1">
            <a:spLocks/>
          </p:cNvSpPr>
          <p:nvPr/>
        </p:nvSpPr>
        <p:spPr>
          <a:xfrm>
            <a:off x="233321" y="168279"/>
            <a:ext cx="2417034" cy="735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US" sz="4000" dirty="0">
                <a:solidFill>
                  <a:srgbClr val="96004B"/>
                </a:solidFill>
              </a:rPr>
              <a:t>Roadmap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84CAAA-6F5D-F9CB-711D-64C888F9E5F2}"/>
              </a:ext>
            </a:extLst>
          </p:cNvPr>
          <p:cNvSpPr txBox="1">
            <a:spLocks/>
          </p:cNvSpPr>
          <p:nvPr/>
        </p:nvSpPr>
        <p:spPr>
          <a:xfrm>
            <a:off x="3248537" y="4235669"/>
            <a:ext cx="3809234" cy="2017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endParaRPr lang="en-US" sz="2000" b="1">
              <a:solidFill>
                <a:srgbClr val="941651"/>
              </a:solidFill>
            </a:endParaRPr>
          </a:p>
          <a:p>
            <a:endParaRPr lang="en-US" sz="2000" b="1">
              <a:solidFill>
                <a:srgbClr val="941651"/>
              </a:solidFill>
            </a:endParaRPr>
          </a:p>
          <a:p>
            <a:endParaRPr lang="en-US" sz="2000" b="1">
              <a:solidFill>
                <a:srgbClr val="941651"/>
              </a:solidFill>
            </a:endParaRPr>
          </a:p>
          <a:p>
            <a:endParaRPr lang="en-US" sz="2000" b="1">
              <a:solidFill>
                <a:srgbClr val="941651"/>
              </a:solidFill>
            </a:endParaRPr>
          </a:p>
          <a:p>
            <a:endParaRPr lang="en-US" sz="2000" b="1">
              <a:solidFill>
                <a:srgbClr val="941651"/>
              </a:solidFill>
            </a:endParaRPr>
          </a:p>
          <a:p>
            <a:endParaRPr lang="en-US" sz="2000" b="1">
              <a:solidFill>
                <a:srgbClr val="94165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B3C0D5F6-4191-6ED4-06B8-38B8B40E854D}"/>
              </a:ext>
            </a:extLst>
          </p:cNvPr>
          <p:cNvSpPr/>
          <p:nvPr/>
        </p:nvSpPr>
        <p:spPr>
          <a:xfrm>
            <a:off x="346915" y="1807779"/>
            <a:ext cx="3339260" cy="483476"/>
          </a:xfrm>
          <a:prstGeom prst="chevron">
            <a:avLst/>
          </a:prstGeom>
          <a:solidFill>
            <a:srgbClr val="960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1EDF0554-765C-7BAD-F620-7C8D09F85B5A}"/>
              </a:ext>
            </a:extLst>
          </p:cNvPr>
          <p:cNvSpPr/>
          <p:nvPr/>
        </p:nvSpPr>
        <p:spPr>
          <a:xfrm>
            <a:off x="6717798" y="1812920"/>
            <a:ext cx="4382808" cy="483476"/>
          </a:xfrm>
          <a:prstGeom prst="chevron">
            <a:avLst/>
          </a:prstGeom>
          <a:solidFill>
            <a:srgbClr val="960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CA953-7E75-B27E-FE6A-3135B3950B31}"/>
              </a:ext>
            </a:extLst>
          </p:cNvPr>
          <p:cNvSpPr txBox="1"/>
          <p:nvPr/>
        </p:nvSpPr>
        <p:spPr>
          <a:xfrm>
            <a:off x="1246316" y="1333800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/>
              <a:t>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53029-6881-5AA7-D0F6-4933D49BF561}"/>
              </a:ext>
            </a:extLst>
          </p:cNvPr>
          <p:cNvSpPr txBox="1"/>
          <p:nvPr/>
        </p:nvSpPr>
        <p:spPr>
          <a:xfrm>
            <a:off x="4688468" y="1328588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/>
              <a:t>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5DFCE-E28A-ED00-C4F1-055F243263CC}"/>
              </a:ext>
            </a:extLst>
          </p:cNvPr>
          <p:cNvSpPr txBox="1"/>
          <p:nvPr/>
        </p:nvSpPr>
        <p:spPr>
          <a:xfrm>
            <a:off x="8392299" y="1328588"/>
            <a:ext cx="94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/>
              <a:t>2027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0BA70-D680-8FBA-AF74-589589F96477}"/>
              </a:ext>
            </a:extLst>
          </p:cNvPr>
          <p:cNvSpPr txBox="1"/>
          <p:nvPr/>
        </p:nvSpPr>
        <p:spPr>
          <a:xfrm>
            <a:off x="1064923" y="3743444"/>
            <a:ext cx="13521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Q2-2025-Q2 2026: </a:t>
            </a:r>
            <a:r>
              <a:rPr lang="en-US" sz="1200"/>
              <a:t>Agile Design phase (Detailed specification, UX, UI, flows, integrations…)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9C1B4-0A95-0999-B0B1-A36E4BF7FE48}"/>
              </a:ext>
            </a:extLst>
          </p:cNvPr>
          <p:cNvSpPr txBox="1"/>
          <p:nvPr/>
        </p:nvSpPr>
        <p:spPr>
          <a:xfrm>
            <a:off x="10137120" y="4428083"/>
            <a:ext cx="16193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Post-Q4 2027: </a:t>
            </a:r>
            <a:r>
              <a:rPr lang="en-US" sz="1200"/>
              <a:t>Optimization and Ongoing Enhancements</a:t>
            </a:r>
          </a:p>
          <a:p>
            <a:r>
              <a:rPr lang="en-US" sz="1200"/>
              <a:t>Continue leveraging platform flexibility for continuous improvement.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642E8D-07B0-6603-2A77-CF5F354FC9BA}"/>
              </a:ext>
            </a:extLst>
          </p:cNvPr>
          <p:cNvSpPr txBox="1"/>
          <p:nvPr/>
        </p:nvSpPr>
        <p:spPr>
          <a:xfrm>
            <a:off x="10081942" y="2873765"/>
            <a:ext cx="1352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Q4 2027: </a:t>
            </a:r>
          </a:p>
          <a:p>
            <a:r>
              <a:rPr lang="en-US" sz="1200"/>
              <a:t>hyper care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98AC1-9669-33F5-8E70-51711CB70D0F}"/>
              </a:ext>
            </a:extLst>
          </p:cNvPr>
          <p:cNvSpPr txBox="1"/>
          <p:nvPr/>
        </p:nvSpPr>
        <p:spPr>
          <a:xfrm>
            <a:off x="3958917" y="3760201"/>
            <a:ext cx="1352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Q3 2025 -&gt; Q4 2026: </a:t>
            </a:r>
          </a:p>
          <a:p>
            <a:r>
              <a:rPr lang="en-US" sz="1200"/>
              <a:t>Agile Implementation and validation  phase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EA9224-2AF2-D9C9-968E-0A3AFB239372}"/>
              </a:ext>
            </a:extLst>
          </p:cNvPr>
          <p:cNvSpPr txBox="1"/>
          <p:nvPr/>
        </p:nvSpPr>
        <p:spPr>
          <a:xfrm>
            <a:off x="89727" y="2851754"/>
            <a:ext cx="1352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April 2025: </a:t>
            </a:r>
            <a:r>
              <a:rPr lang="en-US" sz="1200"/>
              <a:t>project kickoff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453709-0D87-4CAA-4524-746DFE202720}"/>
              </a:ext>
            </a:extLst>
          </p:cNvPr>
          <p:cNvCxnSpPr>
            <a:cxnSpLocks/>
          </p:cNvCxnSpPr>
          <p:nvPr/>
        </p:nvCxnSpPr>
        <p:spPr>
          <a:xfrm>
            <a:off x="4499264" y="2690648"/>
            <a:ext cx="0" cy="97444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5694D0-E077-6F7F-A1C1-FED93768FC66}"/>
              </a:ext>
            </a:extLst>
          </p:cNvPr>
          <p:cNvCxnSpPr/>
          <p:nvPr/>
        </p:nvCxnSpPr>
        <p:spPr>
          <a:xfrm>
            <a:off x="10379250" y="2315805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6BACD4-DFA1-2160-14B8-DC0DCE45054C}"/>
              </a:ext>
            </a:extLst>
          </p:cNvPr>
          <p:cNvCxnSpPr>
            <a:cxnSpLocks/>
          </p:cNvCxnSpPr>
          <p:nvPr/>
        </p:nvCxnSpPr>
        <p:spPr>
          <a:xfrm>
            <a:off x="2971060" y="2690648"/>
            <a:ext cx="3687287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0BD05F8-231B-E7F8-B680-343D3BAF7D70}"/>
              </a:ext>
            </a:extLst>
          </p:cNvPr>
          <p:cNvCxnSpPr>
            <a:cxnSpLocks/>
          </p:cNvCxnSpPr>
          <p:nvPr/>
        </p:nvCxnSpPr>
        <p:spPr>
          <a:xfrm>
            <a:off x="10899588" y="2286001"/>
            <a:ext cx="0" cy="206002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743ECAE-DD75-48AF-1545-97083C8F3D22}"/>
              </a:ext>
            </a:extLst>
          </p:cNvPr>
          <p:cNvSpPr txBox="1"/>
          <p:nvPr/>
        </p:nvSpPr>
        <p:spPr>
          <a:xfrm>
            <a:off x="7358652" y="3630907"/>
            <a:ext cx="13521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01/2027 -&gt; Q2/3 2027: </a:t>
            </a:r>
          </a:p>
          <a:p>
            <a:r>
              <a:rPr lang="en-US" sz="1200"/>
              <a:t>Testing phases (Int. TSOs, MPs…), training (Int. MPs, TSOs…), Operations readiness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8EE137E4-0C40-32FA-05CD-501A82B18355}"/>
              </a:ext>
            </a:extLst>
          </p:cNvPr>
          <p:cNvSpPr/>
          <p:nvPr/>
        </p:nvSpPr>
        <p:spPr>
          <a:xfrm>
            <a:off x="3560042" y="1812920"/>
            <a:ext cx="3282531" cy="483476"/>
          </a:xfrm>
          <a:prstGeom prst="chevron">
            <a:avLst/>
          </a:prstGeom>
          <a:solidFill>
            <a:srgbClr val="9600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CC2145-455A-FA76-33F7-0BBCA23EF888}"/>
              </a:ext>
            </a:extLst>
          </p:cNvPr>
          <p:cNvSpPr txBox="1"/>
          <p:nvPr/>
        </p:nvSpPr>
        <p:spPr>
          <a:xfrm>
            <a:off x="9075557" y="2890320"/>
            <a:ext cx="1352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Sept 2027: </a:t>
            </a:r>
          </a:p>
          <a:p>
            <a:r>
              <a:rPr lang="en-US" sz="1200"/>
              <a:t>Go-Live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35AA35-FBC4-7D05-36C8-7D5227860860}"/>
              </a:ext>
            </a:extLst>
          </p:cNvPr>
          <p:cNvCxnSpPr/>
          <p:nvPr/>
        </p:nvCxnSpPr>
        <p:spPr>
          <a:xfrm>
            <a:off x="9421633" y="2332360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8B0D726-1A2D-9D9D-D711-B39536257219}"/>
              </a:ext>
            </a:extLst>
          </p:cNvPr>
          <p:cNvSpPr txBox="1"/>
          <p:nvPr/>
        </p:nvSpPr>
        <p:spPr>
          <a:xfrm>
            <a:off x="6312271" y="2910060"/>
            <a:ext cx="1352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Dec 2026: </a:t>
            </a:r>
          </a:p>
          <a:p>
            <a:r>
              <a:rPr lang="en-US" sz="1200"/>
              <a:t>Technical readiness and deployment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9E1BC5-5BBB-1A6E-4BF7-0D8CE568872D}"/>
              </a:ext>
            </a:extLst>
          </p:cNvPr>
          <p:cNvCxnSpPr/>
          <p:nvPr/>
        </p:nvCxnSpPr>
        <p:spPr>
          <a:xfrm>
            <a:off x="6658347" y="2315524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1D026E4-2989-4E63-DADB-2729AA44ED3B}"/>
              </a:ext>
            </a:extLst>
          </p:cNvPr>
          <p:cNvCxnSpPr>
            <a:cxnSpLocks/>
          </p:cNvCxnSpPr>
          <p:nvPr/>
        </p:nvCxnSpPr>
        <p:spPr>
          <a:xfrm>
            <a:off x="6842573" y="2690648"/>
            <a:ext cx="178938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5C18A7-D5C7-0E68-7613-29D647DE8CA0}"/>
              </a:ext>
            </a:extLst>
          </p:cNvPr>
          <p:cNvCxnSpPr/>
          <p:nvPr/>
        </p:nvCxnSpPr>
        <p:spPr>
          <a:xfrm>
            <a:off x="6837825" y="2286001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707FB5-C6EE-C63F-DA8C-AD661FBC0FF2}"/>
              </a:ext>
            </a:extLst>
          </p:cNvPr>
          <p:cNvCxnSpPr/>
          <p:nvPr/>
        </p:nvCxnSpPr>
        <p:spPr>
          <a:xfrm>
            <a:off x="8631959" y="2296396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FB0475-BF60-B6E4-2DAC-61726E41A9BF}"/>
              </a:ext>
            </a:extLst>
          </p:cNvPr>
          <p:cNvCxnSpPr>
            <a:cxnSpLocks/>
          </p:cNvCxnSpPr>
          <p:nvPr/>
        </p:nvCxnSpPr>
        <p:spPr>
          <a:xfrm>
            <a:off x="7967888" y="2690648"/>
            <a:ext cx="0" cy="97444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D003A0-FF46-1715-93AB-BA5675B1DFB2}"/>
              </a:ext>
            </a:extLst>
          </p:cNvPr>
          <p:cNvCxnSpPr/>
          <p:nvPr/>
        </p:nvCxnSpPr>
        <p:spPr>
          <a:xfrm>
            <a:off x="621400" y="2296396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79A861-3B80-859E-4111-966EF7B1D677}"/>
              </a:ext>
            </a:extLst>
          </p:cNvPr>
          <p:cNvCxnSpPr>
            <a:cxnSpLocks/>
          </p:cNvCxnSpPr>
          <p:nvPr/>
        </p:nvCxnSpPr>
        <p:spPr>
          <a:xfrm>
            <a:off x="621400" y="2690648"/>
            <a:ext cx="234966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143C25-5EC0-6CF4-59AE-5DD3312F389F}"/>
              </a:ext>
            </a:extLst>
          </p:cNvPr>
          <p:cNvCxnSpPr>
            <a:cxnSpLocks/>
          </p:cNvCxnSpPr>
          <p:nvPr/>
        </p:nvCxnSpPr>
        <p:spPr>
          <a:xfrm>
            <a:off x="1774352" y="2690648"/>
            <a:ext cx="0" cy="97444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466280B-5019-46C8-D487-77C375A680BF}"/>
              </a:ext>
            </a:extLst>
          </p:cNvPr>
          <p:cNvCxnSpPr>
            <a:cxnSpLocks/>
          </p:cNvCxnSpPr>
          <p:nvPr/>
        </p:nvCxnSpPr>
        <p:spPr>
          <a:xfrm>
            <a:off x="8710763" y="2690648"/>
            <a:ext cx="71087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3EFB6F-8628-2797-C09A-94DBDCE5EFD4}"/>
              </a:ext>
            </a:extLst>
          </p:cNvPr>
          <p:cNvCxnSpPr/>
          <p:nvPr/>
        </p:nvCxnSpPr>
        <p:spPr>
          <a:xfrm>
            <a:off x="8686823" y="2302492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5FC4A2-EE26-96E3-3BF6-154C51E16B32}"/>
              </a:ext>
            </a:extLst>
          </p:cNvPr>
          <p:cNvSpPr txBox="1"/>
          <p:nvPr/>
        </p:nvSpPr>
        <p:spPr>
          <a:xfrm>
            <a:off x="8770859" y="4241366"/>
            <a:ext cx="1352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Q3 2027: </a:t>
            </a:r>
          </a:p>
          <a:p>
            <a:r>
              <a:rPr lang="en-US" sz="1200"/>
              <a:t>Data migration and Go-live sign-off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9C48C12-9BC7-D08C-8B4E-0DC39E4FCD4F}"/>
              </a:ext>
            </a:extLst>
          </p:cNvPr>
          <p:cNvCxnSpPr>
            <a:cxnSpLocks/>
          </p:cNvCxnSpPr>
          <p:nvPr/>
        </p:nvCxnSpPr>
        <p:spPr>
          <a:xfrm>
            <a:off x="9072486" y="2690648"/>
            <a:ext cx="3071" cy="154502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E06B54-78A5-D554-6A68-C96DDD06249E}"/>
              </a:ext>
            </a:extLst>
          </p:cNvPr>
          <p:cNvCxnSpPr>
            <a:cxnSpLocks/>
          </p:cNvCxnSpPr>
          <p:nvPr/>
        </p:nvCxnSpPr>
        <p:spPr>
          <a:xfrm>
            <a:off x="4499264" y="2846500"/>
            <a:ext cx="215908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C5A6DD6-ACB2-80BF-6D76-4EDF86DFE5E9}"/>
              </a:ext>
            </a:extLst>
          </p:cNvPr>
          <p:cNvCxnSpPr>
            <a:cxnSpLocks/>
          </p:cNvCxnSpPr>
          <p:nvPr/>
        </p:nvCxnSpPr>
        <p:spPr>
          <a:xfrm>
            <a:off x="5687984" y="2846500"/>
            <a:ext cx="0" cy="134492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FBEEDB9-0DAC-8842-8B79-AB4A32A0DD37}"/>
              </a:ext>
            </a:extLst>
          </p:cNvPr>
          <p:cNvSpPr txBox="1"/>
          <p:nvPr/>
        </p:nvSpPr>
        <p:spPr>
          <a:xfrm>
            <a:off x="5207105" y="4191420"/>
            <a:ext cx="1352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941651"/>
                </a:solidFill>
              </a:rPr>
              <a:t>Q3 2026 -&gt; Q4 2026: </a:t>
            </a:r>
          </a:p>
          <a:p>
            <a:r>
              <a:rPr lang="en-US" sz="1200"/>
              <a:t>Infrastructure setup and availability/recoverability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41F8B3B-23EB-FF1C-8E02-1EB2DDE0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480000"/>
            <a:ext cx="5400000" cy="360000"/>
          </a:xfrm>
        </p:spPr>
        <p:txBody>
          <a:bodyPr/>
          <a:lstStyle/>
          <a:p>
            <a:pPr>
              <a:defRPr/>
            </a:pPr>
            <a:r>
              <a:rPr lang="en-GB" sz="1050"/>
              <a:t>JAO S.A. - Commercial in confidence – Uncontrolled copy</a:t>
            </a:r>
            <a:endParaRPr lang="en-US" sz="105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629BAEF-2243-62FA-8B0D-39FB5E45B084}"/>
              </a:ext>
            </a:extLst>
          </p:cNvPr>
          <p:cNvCxnSpPr/>
          <p:nvPr/>
        </p:nvCxnSpPr>
        <p:spPr>
          <a:xfrm>
            <a:off x="4928055" y="5071528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33FFF0-240E-6670-1D70-522C1E17E29A}"/>
              </a:ext>
            </a:extLst>
          </p:cNvPr>
          <p:cNvCxnSpPr/>
          <p:nvPr/>
        </p:nvCxnSpPr>
        <p:spPr>
          <a:xfrm>
            <a:off x="9021594" y="5101332"/>
            <a:ext cx="0" cy="56049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6E3D5C-9397-12BB-279A-D2266A5D9F95}"/>
              </a:ext>
            </a:extLst>
          </p:cNvPr>
          <p:cNvCxnSpPr>
            <a:cxnSpLocks/>
          </p:cNvCxnSpPr>
          <p:nvPr/>
        </p:nvCxnSpPr>
        <p:spPr>
          <a:xfrm>
            <a:off x="4925034" y="5476175"/>
            <a:ext cx="28045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6E2202-BC9E-6F37-95C0-376DA6D35F85}"/>
              </a:ext>
            </a:extLst>
          </p:cNvPr>
          <p:cNvCxnSpPr>
            <a:cxnSpLocks/>
          </p:cNvCxnSpPr>
          <p:nvPr/>
        </p:nvCxnSpPr>
        <p:spPr>
          <a:xfrm>
            <a:off x="7729587" y="5476175"/>
            <a:ext cx="1286752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EF1E2A-3B8D-54FE-C68D-7142891C6366}"/>
              </a:ext>
            </a:extLst>
          </p:cNvPr>
          <p:cNvSpPr txBox="1"/>
          <p:nvPr/>
        </p:nvSpPr>
        <p:spPr>
          <a:xfrm>
            <a:off x="5864958" y="5687379"/>
            <a:ext cx="2195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941651"/>
                </a:solidFill>
              </a:rPr>
              <a:t>Q3 2025 -&gt; Q2 2027: </a:t>
            </a:r>
          </a:p>
          <a:p>
            <a:pPr algn="ctr"/>
            <a:r>
              <a:rPr lang="en-US" sz="1200"/>
              <a:t>Parallel project integration process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1CA01-DAD6-9BC2-59BA-F089DE9AECC5}"/>
              </a:ext>
            </a:extLst>
          </p:cNvPr>
          <p:cNvCxnSpPr>
            <a:cxnSpLocks/>
          </p:cNvCxnSpPr>
          <p:nvPr/>
        </p:nvCxnSpPr>
        <p:spPr>
          <a:xfrm>
            <a:off x="6957844" y="5488490"/>
            <a:ext cx="0" cy="17334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4BF0B24B-9E33-2BD0-BDA4-71243277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/>
          <a:p>
            <a:pPr>
              <a:defRPr/>
            </a:pPr>
            <a:fld id="{57B4FC74-E223-4C44-80FC-172483CA9E55}" type="datetime1">
              <a:rPr lang="en-US" smtClean="0"/>
              <a:t>5/29/2026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012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2A56-A209-888C-0A7D-DA12188F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3B09-E63B-8C8E-A0A6-7CC4A1D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1774B-E053-5645-9536-0A64422F8E9E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CAF67-03AF-9A7A-184B-4C5052C0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 - Commercial in confidence – Uncontrolled copy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8DAFB-B94A-EAA2-99CC-4E3B2493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0F00-2DA6-43DC-9359-F0CDBCDDECA6}" type="slidenum">
              <a:rPr lang="en-US" altLang="tr-TR" smtClean="0"/>
              <a:pPr/>
              <a:t>13</a:t>
            </a:fld>
            <a:endParaRPr lang="en-US" alt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852EC-8D07-9452-D491-8FC0A0B06027}"/>
              </a:ext>
            </a:extLst>
          </p:cNvPr>
          <p:cNvSpPr txBox="1"/>
          <p:nvPr/>
        </p:nvSpPr>
        <p:spPr>
          <a:xfrm>
            <a:off x="486536" y="33337"/>
            <a:ext cx="695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6004B"/>
                </a:solidFill>
                <a:latin typeface="+mj-lt"/>
              </a:rPr>
              <a:t>Orion – The new allocation tool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CF97CC-8939-B717-5532-7DDFFC2B80C0}"/>
              </a:ext>
            </a:extLst>
          </p:cNvPr>
          <p:cNvSpPr/>
          <p:nvPr/>
        </p:nvSpPr>
        <p:spPr>
          <a:xfrm>
            <a:off x="1905000" y="829056"/>
            <a:ext cx="2542032" cy="2542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93E33A-7A1B-719A-90B1-DD0ED0F1C1BB}"/>
              </a:ext>
            </a:extLst>
          </p:cNvPr>
          <p:cNvSpPr/>
          <p:nvPr/>
        </p:nvSpPr>
        <p:spPr>
          <a:xfrm>
            <a:off x="6550152" y="1159624"/>
            <a:ext cx="1787239" cy="1787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5B5099-CDD1-5F22-AC66-D68A7B5D519F}"/>
              </a:ext>
            </a:extLst>
          </p:cNvPr>
          <p:cNvGrpSpPr/>
          <p:nvPr/>
        </p:nvGrpSpPr>
        <p:grpSpPr>
          <a:xfrm>
            <a:off x="4824984" y="2157984"/>
            <a:ext cx="2542032" cy="2542032"/>
            <a:chOff x="4824984" y="2157984"/>
            <a:chExt cx="2542032" cy="25420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8F511E-AC00-F2A5-5648-54D09D89B0F3}"/>
                </a:ext>
              </a:extLst>
            </p:cNvPr>
            <p:cNvSpPr/>
            <p:nvPr/>
          </p:nvSpPr>
          <p:spPr>
            <a:xfrm>
              <a:off x="4824984" y="2157984"/>
              <a:ext cx="2542032" cy="2542032"/>
            </a:xfrm>
            <a:prstGeom prst="ellipse">
              <a:avLst/>
            </a:prstGeom>
            <a:ln w="25400">
              <a:solidFill>
                <a:srgbClr val="D033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8C4FFC-6105-CD9E-24C2-0EDF45A719F4}"/>
                </a:ext>
              </a:extLst>
            </p:cNvPr>
            <p:cNvSpPr txBox="1"/>
            <p:nvPr/>
          </p:nvSpPr>
          <p:spPr>
            <a:xfrm>
              <a:off x="4917870" y="2551837"/>
              <a:ext cx="22280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+mn-lt"/>
                </a:rPr>
                <a:t>Use cases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B9C95F9-DA7C-2F5E-DED5-482FD426325B}"/>
              </a:ext>
            </a:extLst>
          </p:cNvPr>
          <p:cNvSpPr/>
          <p:nvPr/>
        </p:nvSpPr>
        <p:spPr>
          <a:xfrm>
            <a:off x="-97536" y="1825963"/>
            <a:ext cx="1575325" cy="1575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INVOICES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46EEA-4E43-05B5-5EF0-3A09262280E6}"/>
              </a:ext>
            </a:extLst>
          </p:cNvPr>
          <p:cNvSpPr txBox="1"/>
          <p:nvPr/>
        </p:nvSpPr>
        <p:spPr>
          <a:xfrm>
            <a:off x="6594348" y="1825964"/>
            <a:ext cx="16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DASHBOARD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D517B1-B308-1AE8-4208-D463A790B57D}"/>
              </a:ext>
            </a:extLst>
          </p:cNvPr>
          <p:cNvSpPr txBox="1"/>
          <p:nvPr/>
        </p:nvSpPr>
        <p:spPr>
          <a:xfrm>
            <a:off x="1869457" y="1413064"/>
            <a:ext cx="2667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chemeClr val="bg1"/>
                </a:solidFill>
                <a:latin typeface="+mj-lt"/>
              </a:rPr>
              <a:t>HARMONIZED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 AUCTION CALENDAR</a:t>
            </a:r>
          </a:p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A3243F-2719-8670-24E9-C7DFC1F6A9AA}"/>
              </a:ext>
            </a:extLst>
          </p:cNvPr>
          <p:cNvGrpSpPr/>
          <p:nvPr/>
        </p:nvGrpSpPr>
        <p:grpSpPr>
          <a:xfrm>
            <a:off x="926214" y="3477042"/>
            <a:ext cx="1957571" cy="1957571"/>
            <a:chOff x="-50783" y="3215012"/>
            <a:chExt cx="2542032" cy="25420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C71A84-B43E-7783-9073-23ACD609570B}"/>
                </a:ext>
              </a:extLst>
            </p:cNvPr>
            <p:cNvSpPr/>
            <p:nvPr/>
          </p:nvSpPr>
          <p:spPr>
            <a:xfrm>
              <a:off x="-50783" y="3215012"/>
              <a:ext cx="2542032" cy="2542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56BE5D-E470-E4C6-910C-15690DE242E7}"/>
                </a:ext>
              </a:extLst>
            </p:cNvPr>
            <p:cNvSpPr txBox="1"/>
            <p:nvPr/>
          </p:nvSpPr>
          <p:spPr>
            <a:xfrm>
              <a:off x="0" y="3955096"/>
              <a:ext cx="2432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+mn-lt"/>
                </a:rPr>
                <a:t>DISPLAY AUCTIONS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AC7286-2E85-F37A-A7CE-94BAB090847C}"/>
              </a:ext>
            </a:extLst>
          </p:cNvPr>
          <p:cNvGrpSpPr/>
          <p:nvPr/>
        </p:nvGrpSpPr>
        <p:grpSpPr>
          <a:xfrm>
            <a:off x="3323528" y="4626172"/>
            <a:ext cx="1594342" cy="1531480"/>
            <a:chOff x="2987005" y="3911135"/>
            <a:chExt cx="2415604" cy="23203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768634-97F2-340A-EECE-2A13A971709F}"/>
                </a:ext>
              </a:extLst>
            </p:cNvPr>
            <p:cNvSpPr/>
            <p:nvPr/>
          </p:nvSpPr>
          <p:spPr>
            <a:xfrm>
              <a:off x="3028568" y="3911135"/>
              <a:ext cx="2320361" cy="23203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4176C2-D40E-B957-F0C5-3385529238C2}"/>
                </a:ext>
              </a:extLst>
            </p:cNvPr>
            <p:cNvSpPr txBox="1"/>
            <p:nvPr/>
          </p:nvSpPr>
          <p:spPr>
            <a:xfrm>
              <a:off x="2987005" y="4246283"/>
              <a:ext cx="2415604" cy="153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User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Account management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4826BE-A910-A2E7-29D5-BFF5DE5C4915}"/>
              </a:ext>
            </a:extLst>
          </p:cNvPr>
          <p:cNvGrpSpPr/>
          <p:nvPr/>
        </p:nvGrpSpPr>
        <p:grpSpPr>
          <a:xfrm>
            <a:off x="8841039" y="1709077"/>
            <a:ext cx="1698226" cy="1445960"/>
            <a:chOff x="9015984" y="96511"/>
            <a:chExt cx="3023587" cy="25420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DAC980-1B6F-239B-B5C4-5EA75B7F2144}"/>
                </a:ext>
              </a:extLst>
            </p:cNvPr>
            <p:cNvSpPr/>
            <p:nvPr/>
          </p:nvSpPr>
          <p:spPr>
            <a:xfrm>
              <a:off x="9151652" y="96511"/>
              <a:ext cx="2542032" cy="2542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05774F-D2ED-2B6F-1890-DB6D323E987E}"/>
                </a:ext>
              </a:extLst>
            </p:cNvPr>
            <p:cNvSpPr txBox="1"/>
            <p:nvPr/>
          </p:nvSpPr>
          <p:spPr>
            <a:xfrm>
              <a:off x="9015984" y="998195"/>
              <a:ext cx="3023587" cy="64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</a:rPr>
                <a:t>NOTIFICATIONS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BDABCD-777B-2036-4299-3CBF82F761D1}"/>
              </a:ext>
            </a:extLst>
          </p:cNvPr>
          <p:cNvGrpSpPr/>
          <p:nvPr/>
        </p:nvGrpSpPr>
        <p:grpSpPr>
          <a:xfrm>
            <a:off x="9790176" y="3467101"/>
            <a:ext cx="1967512" cy="1967512"/>
            <a:chOff x="9832848" y="2849880"/>
            <a:chExt cx="2542032" cy="25420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815404-0459-482E-33AE-82A6EF6A346E}"/>
                </a:ext>
              </a:extLst>
            </p:cNvPr>
            <p:cNvSpPr/>
            <p:nvPr/>
          </p:nvSpPr>
          <p:spPr>
            <a:xfrm>
              <a:off x="9832848" y="2849880"/>
              <a:ext cx="2542032" cy="2542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252670-7870-5F0F-FC09-0FE7DEC5F2A3}"/>
                </a:ext>
              </a:extLst>
            </p:cNvPr>
            <p:cNvSpPr txBox="1"/>
            <p:nvPr/>
          </p:nvSpPr>
          <p:spPr>
            <a:xfrm>
              <a:off x="9832848" y="3822659"/>
              <a:ext cx="2542032" cy="596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+mj-lt"/>
                </a:rPr>
                <a:t>SETTLEMENTS</a:t>
              </a:r>
              <a:endParaRPr lang="en-US" sz="20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1F340C-54FF-FD04-8FCB-567E7D50E4AF}"/>
              </a:ext>
            </a:extLst>
          </p:cNvPr>
          <p:cNvGrpSpPr/>
          <p:nvPr/>
        </p:nvGrpSpPr>
        <p:grpSpPr>
          <a:xfrm>
            <a:off x="7459902" y="3688892"/>
            <a:ext cx="2542032" cy="2593310"/>
            <a:chOff x="7744968" y="3499104"/>
            <a:chExt cx="2542032" cy="25420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756A7C-57FD-7AEA-D647-A1E05AD09EBF}"/>
                </a:ext>
              </a:extLst>
            </p:cNvPr>
            <p:cNvSpPr/>
            <p:nvPr/>
          </p:nvSpPr>
          <p:spPr>
            <a:xfrm>
              <a:off x="7744968" y="3499104"/>
              <a:ext cx="2542032" cy="2542032"/>
            </a:xfrm>
            <a:prstGeom prst="ellipse">
              <a:avLst/>
            </a:prstGeom>
            <a:ln>
              <a:solidFill>
                <a:srgbClr val="D0337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EE2367-66AB-A359-A6E5-D9B188AD0F3C}"/>
                </a:ext>
              </a:extLst>
            </p:cNvPr>
            <p:cNvSpPr txBox="1"/>
            <p:nvPr/>
          </p:nvSpPr>
          <p:spPr>
            <a:xfrm>
              <a:off x="7773696" y="4315651"/>
              <a:ext cx="2484575" cy="905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86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4BBD8-29A4-5188-EB20-F7A9AB08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9E5FB-E96B-20CC-5097-7BCE9389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5AD88-61BB-9171-22DB-1992146D9A05}"/>
              </a:ext>
            </a:extLst>
          </p:cNvPr>
          <p:cNvSpPr/>
          <p:nvPr/>
        </p:nvSpPr>
        <p:spPr>
          <a:xfrm>
            <a:off x="0" y="1639543"/>
            <a:ext cx="2980706" cy="4754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B1EB7B-29E1-4FDE-7710-11F5BB3AC4FB}"/>
              </a:ext>
            </a:extLst>
          </p:cNvPr>
          <p:cNvSpPr txBox="1">
            <a:spLocks/>
          </p:cNvSpPr>
          <p:nvPr/>
        </p:nvSpPr>
        <p:spPr>
          <a:xfrm>
            <a:off x="949560" y="616768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 dirty="0">
                <a:solidFill>
                  <a:srgbClr val="96004B"/>
                </a:solidFill>
                <a:cs typeface="Calibri" panose="020F0502020204030204" pitchFamily="34" charset="0"/>
              </a:rPr>
              <a:t>Main Changes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BED3A7-5309-A5EA-859A-E5074604FEAF}"/>
              </a:ext>
            </a:extLst>
          </p:cNvPr>
          <p:cNvSpPr/>
          <p:nvPr/>
        </p:nvSpPr>
        <p:spPr>
          <a:xfrm>
            <a:off x="5409134" y="2869859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973861-74E6-7A8C-6EA6-31D84418C6E9}"/>
              </a:ext>
            </a:extLst>
          </p:cNvPr>
          <p:cNvSpPr/>
          <p:nvPr/>
        </p:nvSpPr>
        <p:spPr>
          <a:xfrm>
            <a:off x="5409134" y="3928753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10C63F-C927-2464-8AF8-CC16F6828E6A}"/>
              </a:ext>
            </a:extLst>
          </p:cNvPr>
          <p:cNvSpPr/>
          <p:nvPr/>
        </p:nvSpPr>
        <p:spPr>
          <a:xfrm>
            <a:off x="5409133" y="4871535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87B92-C62F-C9BB-67AB-C2899E23590C}"/>
              </a:ext>
            </a:extLst>
          </p:cNvPr>
          <p:cNvSpPr txBox="1"/>
          <p:nvPr/>
        </p:nvSpPr>
        <p:spPr>
          <a:xfrm>
            <a:off x="5978760" y="2782948"/>
            <a:ext cx="476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FTP and/or ECP as main communication channels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3D760-C3C3-E434-7A39-57EF451B0239}"/>
              </a:ext>
            </a:extLst>
          </p:cNvPr>
          <p:cNvSpPr txBox="1"/>
          <p:nvPr/>
        </p:nvSpPr>
        <p:spPr>
          <a:xfrm>
            <a:off x="5978760" y="3885297"/>
            <a:ext cx="476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JSON-based payloads via REST API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427D5-4338-4D21-40C7-D560F8F3BF5A}"/>
              </a:ext>
            </a:extLst>
          </p:cNvPr>
          <p:cNvSpPr txBox="1"/>
          <p:nvPr/>
        </p:nvSpPr>
        <p:spPr>
          <a:xfrm>
            <a:off x="5978760" y="4828079"/>
            <a:ext cx="412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Machine users hold certificate 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CD8F8C7-C2BD-4D70-C951-B818A6A9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0C326-94CF-2D44-9901-D062CA92329C}" type="datetime1">
              <a:rPr lang="en-US" smtClean="0"/>
              <a:t>5/29/2026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C080F0-D840-443A-4774-B11734EC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14</a:t>
            </a:fld>
            <a:endParaRPr lang="en-US" alt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33DBA5-6E90-7FE9-62E0-C796DEF5A4C7}"/>
              </a:ext>
            </a:extLst>
          </p:cNvPr>
          <p:cNvSpPr/>
          <p:nvPr/>
        </p:nvSpPr>
        <p:spPr>
          <a:xfrm>
            <a:off x="5409133" y="1927077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D50B5-2426-C6EA-AA30-E2F78D0E6DF7}"/>
              </a:ext>
            </a:extLst>
          </p:cNvPr>
          <p:cNvSpPr txBox="1"/>
          <p:nvPr/>
        </p:nvSpPr>
        <p:spPr>
          <a:xfrm>
            <a:off x="5978760" y="18874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User Interface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934EC19-15EB-3839-43D9-4A042F20C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3" y="2748465"/>
            <a:ext cx="2041439" cy="20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/>
      <p:bldP spid="10" grpId="0"/>
      <p:bldP spid="11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229D-4C8A-789B-A1DB-E252CA2F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4BFE3-35DD-96C5-B7B5-B238F656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27F98D-3A27-F938-C896-0E10FBE95D9F}"/>
              </a:ext>
            </a:extLst>
          </p:cNvPr>
          <p:cNvSpPr/>
          <p:nvPr/>
        </p:nvSpPr>
        <p:spPr>
          <a:xfrm>
            <a:off x="0" y="1639543"/>
            <a:ext cx="2980706" cy="4754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E5FF8-1223-D45F-37B3-AA92069A3E05}"/>
              </a:ext>
            </a:extLst>
          </p:cNvPr>
          <p:cNvSpPr txBox="1">
            <a:spLocks/>
          </p:cNvSpPr>
          <p:nvPr/>
        </p:nvSpPr>
        <p:spPr>
          <a:xfrm>
            <a:off x="949560" y="616768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 dirty="0">
                <a:solidFill>
                  <a:srgbClr val="96004B"/>
                </a:solidFill>
                <a:cs typeface="Calibri" panose="020F0502020204030204" pitchFamily="34" charset="0"/>
              </a:rPr>
              <a:t>User Group Discussion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EFE875-BEA5-FE0E-08FF-5CA467B61BCF}"/>
              </a:ext>
            </a:extLst>
          </p:cNvPr>
          <p:cNvSpPr/>
          <p:nvPr/>
        </p:nvSpPr>
        <p:spPr>
          <a:xfrm>
            <a:off x="5409134" y="2869859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8D41C4-55CE-18BC-E0F7-EF2B35F8025D}"/>
              </a:ext>
            </a:extLst>
          </p:cNvPr>
          <p:cNvSpPr/>
          <p:nvPr/>
        </p:nvSpPr>
        <p:spPr>
          <a:xfrm>
            <a:off x="5409134" y="3812641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CFE84B-825F-90D2-BB12-EFE7ABB33FA5}"/>
              </a:ext>
            </a:extLst>
          </p:cNvPr>
          <p:cNvSpPr/>
          <p:nvPr/>
        </p:nvSpPr>
        <p:spPr>
          <a:xfrm>
            <a:off x="5409133" y="4755423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AC7C9-1800-DB06-6617-AD7138E6DF0B}"/>
              </a:ext>
            </a:extLst>
          </p:cNvPr>
          <p:cNvSpPr txBox="1"/>
          <p:nvPr/>
        </p:nvSpPr>
        <p:spPr>
          <a:xfrm>
            <a:off x="5978760" y="2782948"/>
            <a:ext cx="476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Credit Limit breakdown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04125-3F13-13CD-6FBA-5AEF36761F1C}"/>
              </a:ext>
            </a:extLst>
          </p:cNvPr>
          <p:cNvSpPr txBox="1"/>
          <p:nvPr/>
        </p:nvSpPr>
        <p:spPr>
          <a:xfrm>
            <a:off x="5978760" y="3769185"/>
            <a:ext cx="476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Peak hours bidding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E51E9-7618-73B7-1C68-9E93563657A0}"/>
              </a:ext>
            </a:extLst>
          </p:cNvPr>
          <p:cNvSpPr txBox="1"/>
          <p:nvPr/>
        </p:nvSpPr>
        <p:spPr>
          <a:xfrm>
            <a:off x="5978760" y="4711967"/>
            <a:ext cx="453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Bidding by multi-line paste input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4F49572-37DC-8ECA-AC6B-0D6460F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34B66-0D4C-5E4D-9204-B587A7677812}" type="datetime1">
              <a:rPr lang="en-US" smtClean="0"/>
              <a:t>5/29/2026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7B9154-9E71-A269-1AB1-118DF0B50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15</a:t>
            </a:fld>
            <a:endParaRPr lang="en-US" alt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2DDC28-8CCC-47B0-B285-72E01FF6E366}"/>
              </a:ext>
            </a:extLst>
          </p:cNvPr>
          <p:cNvSpPr/>
          <p:nvPr/>
        </p:nvSpPr>
        <p:spPr>
          <a:xfrm>
            <a:off x="5409133" y="1927077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9CF7D5-926A-95CC-174C-DA4A34541DF1}"/>
              </a:ext>
            </a:extLst>
          </p:cNvPr>
          <p:cNvSpPr txBox="1"/>
          <p:nvPr/>
        </p:nvSpPr>
        <p:spPr>
          <a:xfrm>
            <a:off x="5978759" y="1887435"/>
            <a:ext cx="424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Auction- and Resale gate counter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16" descr="A black and white image of a group of people&#10;&#10;AI-generated content may be incorrect.">
            <a:extLst>
              <a:ext uri="{FF2B5EF4-FFF2-40B4-BE49-F238E27FC236}">
                <a16:creationId xmlns:a16="http://schemas.microsoft.com/office/drawing/2014/main" id="{A7458411-4A0C-18E0-2ECF-17EEF9E0A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3" y="3181759"/>
            <a:ext cx="2573040" cy="12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/>
      <p:bldP spid="10" grpId="0"/>
      <p:bldP spid="11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C889-76E7-445D-48E5-88CDFEE2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AB073-DB61-CE46-A189-B0579430E2FA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75C59-0FDB-588B-7596-CDCAE0E4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6339B-7971-EEBA-A83E-09355705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C03-1725-4089-B780-A3C3763C7BBF}" type="slidenum">
              <a:rPr lang="en-US" altLang="tr-TR" smtClean="0"/>
              <a:pPr/>
              <a:t>16</a:t>
            </a:fld>
            <a:endParaRPr lang="en-US" altLang="tr-TR"/>
          </a:p>
        </p:txBody>
      </p:sp>
      <p:pic>
        <p:nvPicPr>
          <p:cNvPr id="3" name="Online Media 2" descr="Orion - JAO's new allocation platform - Demo 01">
            <a:hlinkClick r:id="" action="ppaction://media"/>
            <a:extLst>
              <a:ext uri="{FF2B5EF4-FFF2-40B4-BE49-F238E27FC236}">
                <a16:creationId xmlns:a16="http://schemas.microsoft.com/office/drawing/2014/main" id="{07949998-F1A3-979C-E596-389B8CF37D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3337"/>
            <a:ext cx="12192000" cy="6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3BB8-CBF3-54ED-2ED9-6B60DD33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D2B0C-C3B7-5849-A8AE-6817CC04DA48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267B3-339A-2AEF-857E-020DC4E6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2CF2-C6B6-8653-EDCD-2F4BE0C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C03-1725-4089-B780-A3C3763C7BBF}" type="slidenum">
              <a:rPr lang="en-US" altLang="tr-TR" smtClean="0"/>
              <a:pPr/>
              <a:t>17</a:t>
            </a:fld>
            <a:endParaRPr lang="en-US" altLang="tr-TR"/>
          </a:p>
        </p:txBody>
      </p:sp>
      <p:pic>
        <p:nvPicPr>
          <p:cNvPr id="3" name="Online Media 2" descr="Orion - JAO's new allocation platform - Demo 02">
            <a:hlinkClick r:id="" action="ppaction://media"/>
            <a:extLst>
              <a:ext uri="{FF2B5EF4-FFF2-40B4-BE49-F238E27FC236}">
                <a16:creationId xmlns:a16="http://schemas.microsoft.com/office/drawing/2014/main" id="{914E7FC3-5157-ADE1-F74F-A1DA8BCADE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0"/>
            <a:ext cx="12404035" cy="70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2C866-AAFB-44FE-5BB2-9F89EB0A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E499FC-734F-9FA8-9ABD-EF565814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6B4E7EF9-A7D9-0649-5530-2DC7E1D16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6E127A-D1F8-16D3-C104-017650A1CB27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79618-FFE2-7A8A-9088-7CC2C5AD7982}"/>
              </a:ext>
            </a:extLst>
          </p:cNvPr>
          <p:cNvSpPr txBox="1"/>
          <p:nvPr/>
        </p:nvSpPr>
        <p:spPr>
          <a:xfrm>
            <a:off x="8977200" y="2782669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JAO Support Hub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87A46-A832-23B4-E47D-F0A13C00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121EF-0C38-DC4B-ABB6-937A1BB1164A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6C90A-937E-5CED-769D-4C67F515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040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E9F7-F395-7E46-AE79-3263029F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96" y="-93543"/>
            <a:ext cx="10058400" cy="8802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96004A"/>
                </a:solidFill>
                <a:cs typeface="Calibri"/>
              </a:rPr>
              <a:t>JAO Support Hub</a:t>
            </a:r>
            <a:endParaRPr lang="en-GB" sz="3600">
              <a:solidFill>
                <a:srgbClr val="96004A"/>
              </a:solidFill>
              <a:ea typeface="Calibri Light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16BAE-9342-1142-B36F-0999EA51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 - Commercial in confidence – Uncontrolled copy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DC1D2E-6F6E-41D5-D81F-0EEA3958A124}"/>
              </a:ext>
            </a:extLst>
          </p:cNvPr>
          <p:cNvSpPr/>
          <p:nvPr/>
        </p:nvSpPr>
        <p:spPr>
          <a:xfrm>
            <a:off x="0" y="1631004"/>
            <a:ext cx="2980706" cy="4754725"/>
          </a:xfrm>
          <a:prstGeom prst="rect">
            <a:avLst/>
          </a:prstGeom>
          <a:solidFill>
            <a:srgbClr val="9600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C6A0A-B421-1B94-DDDC-65CA443CCBFB}"/>
              </a:ext>
            </a:extLst>
          </p:cNvPr>
          <p:cNvSpPr txBox="1"/>
          <p:nvPr/>
        </p:nvSpPr>
        <p:spPr>
          <a:xfrm>
            <a:off x="650396" y="703031"/>
            <a:ext cx="63655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96004A"/>
                </a:solidFill>
                <a:latin typeface="+mj-lt"/>
                <a:cs typeface="Arial"/>
              </a:rPr>
              <a:t>New Microsoft Dynamics based ticketing platform</a:t>
            </a:r>
            <a:endParaRPr lang="en-GB" sz="2400">
              <a:solidFill>
                <a:srgbClr val="96004A"/>
              </a:solidFill>
              <a:latin typeface="+mj-lt"/>
              <a:ea typeface="Calibri Light"/>
              <a:cs typeface="Arial"/>
            </a:endParaRPr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D131AC03-1183-6DA2-A3E3-12F16726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462" y="2712764"/>
            <a:ext cx="2465782" cy="24657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AA8B-CDC9-CABC-41C4-8076345B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19</a:t>
            </a:fld>
            <a:endParaRPr lang="en-US" altLang="tr-T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E4DA4-1EA0-9B42-DC0B-1F1F00AD52BB}"/>
              </a:ext>
            </a:extLst>
          </p:cNvPr>
          <p:cNvSpPr txBox="1"/>
          <p:nvPr/>
        </p:nvSpPr>
        <p:spPr>
          <a:xfrm>
            <a:off x="5793582" y="2237469"/>
            <a:ext cx="4421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Easy access for the customers via email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3C0403-B4F7-7297-2878-C448FA58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266" y="1983550"/>
            <a:ext cx="917465" cy="917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36851-DE8A-0070-739B-DC769B78DA7E}"/>
              </a:ext>
            </a:extLst>
          </p:cNvPr>
          <p:cNvSpPr txBox="1"/>
          <p:nvPr/>
        </p:nvSpPr>
        <p:spPr>
          <a:xfrm>
            <a:off x="5850731" y="3306671"/>
            <a:ext cx="415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Multi-level ticket handling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A44597-8BF7-21D3-1CEA-ED9FC54ACC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487" y="3186418"/>
            <a:ext cx="785813" cy="631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3A330-3EE3-BAED-5CDE-3A35C93C1032}"/>
              </a:ext>
            </a:extLst>
          </p:cNvPr>
          <p:cNvSpPr txBox="1"/>
          <p:nvPr/>
        </p:nvSpPr>
        <p:spPr>
          <a:xfrm>
            <a:off x="5815013" y="4376341"/>
            <a:ext cx="41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Detailed customer feedbacks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D4A0B0-506C-5671-1BD7-EC968C997C5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7781" y="4189378"/>
            <a:ext cx="685801" cy="685801"/>
          </a:xfrm>
          <a:prstGeom prst="rect">
            <a:avLst/>
          </a:prstGeom>
        </p:spPr>
      </p:pic>
      <p:pic>
        <p:nvPicPr>
          <p:cNvPr id="12" name="Picture 11" descr="A blue and black robot face&#10;&#10;AI-generated content may be incorrect.">
            <a:extLst>
              <a:ext uri="{FF2B5EF4-FFF2-40B4-BE49-F238E27FC236}">
                <a16:creationId xmlns:a16="http://schemas.microsoft.com/office/drawing/2014/main" id="{0F4C3273-F2A4-8455-7452-6996ECE751D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3487" y="5117719"/>
            <a:ext cx="785813" cy="7858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9CF56-C48B-05F2-2793-DAF294718BA1}"/>
              </a:ext>
            </a:extLst>
          </p:cNvPr>
          <p:cNvSpPr txBox="1"/>
          <p:nvPr/>
        </p:nvSpPr>
        <p:spPr>
          <a:xfrm>
            <a:off x="5850731" y="5404856"/>
            <a:ext cx="257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AI Business assistant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CFD7F03-0624-6011-763E-4251A4CB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/>
          <a:p>
            <a:pPr>
              <a:defRPr/>
            </a:pPr>
            <a:fld id="{7EF65611-BA0F-F243-A2CE-8B38C03BCE04}" type="datetime1">
              <a:rPr lang="en-US" smtClean="0"/>
              <a:t>5/29/2026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5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98034-807E-C70B-BDDE-D54F2864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D79F980C-03C5-D0C0-BE0B-6D3C880A0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0B309C-32B4-AE3A-507F-0B40D89DC1EC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56525-B593-C8AE-71BC-7F3F8ABBDFA1}"/>
              </a:ext>
            </a:extLst>
          </p:cNvPr>
          <p:cNvSpPr txBox="1"/>
          <p:nvPr/>
        </p:nvSpPr>
        <p:spPr>
          <a:xfrm>
            <a:off x="9434524" y="2889934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Introduction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E2393-4433-80CC-53F8-4CCD0C8E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23576-AD31-A149-9221-D0D6C9007A55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6A19E-A4FB-CDB5-F107-999D4A82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0785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84D1C-839B-DCE0-ED2C-650B6A59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FD425-5B41-1C85-4453-CA45C48D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 - Commercial in confidence – Uncontrolled copy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F971243-CAD7-BD0B-4E96-A7986AF5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20</a:t>
            </a:fld>
            <a:endParaRPr lang="en-US" altLang="tr-TR"/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F3DF5556-98F9-6791-9C10-0FD71E853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462" y="2712764"/>
            <a:ext cx="2465782" cy="24657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91F8B1-F703-70CA-41C2-7AC776507D82}"/>
              </a:ext>
            </a:extLst>
          </p:cNvPr>
          <p:cNvSpPr txBox="1">
            <a:spLocks/>
          </p:cNvSpPr>
          <p:nvPr/>
        </p:nvSpPr>
        <p:spPr>
          <a:xfrm>
            <a:off x="169839" y="0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>
                <a:solidFill>
                  <a:srgbClr val="96004A"/>
                </a:solidFill>
                <a:cs typeface="Calibri"/>
              </a:rPr>
              <a:t>JAO Support Hub</a:t>
            </a:r>
            <a:endParaRPr lang="en-GB" sz="4400">
              <a:solidFill>
                <a:srgbClr val="96004A"/>
              </a:solidFill>
              <a:ea typeface="Calibri Light"/>
              <a:cs typeface="Calibri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08D12ED-E10B-C94C-A881-3CD8FC050688}"/>
              </a:ext>
            </a:extLst>
          </p:cNvPr>
          <p:cNvSpPr/>
          <p:nvPr/>
        </p:nvSpPr>
        <p:spPr>
          <a:xfrm>
            <a:off x="8005846" y="1665533"/>
            <a:ext cx="419725" cy="374754"/>
          </a:xfrm>
          <a:custGeom>
            <a:avLst/>
            <a:gdLst/>
            <a:ahLst/>
            <a:cxnLst/>
            <a:rect l="l" t="t" r="r" b="b"/>
            <a:pathLst>
              <a:path w="1006311" h="1006311">
                <a:moveTo>
                  <a:pt x="0" y="0"/>
                </a:moveTo>
                <a:lnTo>
                  <a:pt x="1006311" y="0"/>
                </a:lnTo>
                <a:lnTo>
                  <a:pt x="1006311" y="1006310"/>
                </a:lnTo>
                <a:lnTo>
                  <a:pt x="0" y="1006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4F6CB60-574F-B903-1CE4-71F5519CBA5A}"/>
              </a:ext>
            </a:extLst>
          </p:cNvPr>
          <p:cNvSpPr/>
          <p:nvPr/>
        </p:nvSpPr>
        <p:spPr>
          <a:xfrm>
            <a:off x="0" y="1679454"/>
            <a:ext cx="7779895" cy="4641117"/>
          </a:xfrm>
          <a:custGeom>
            <a:avLst/>
            <a:gdLst/>
            <a:ahLst/>
            <a:cxnLst/>
            <a:rect l="l" t="t" r="r" b="b"/>
            <a:pathLst>
              <a:path w="8692878" h="5422183">
                <a:moveTo>
                  <a:pt x="0" y="0"/>
                </a:moveTo>
                <a:lnTo>
                  <a:pt x="8692878" y="0"/>
                </a:lnTo>
                <a:lnTo>
                  <a:pt x="8692878" y="5422182"/>
                </a:lnTo>
                <a:lnTo>
                  <a:pt x="0" y="54221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9525" cap="sq">
            <a:solidFill>
              <a:srgbClr val="79112D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FBFE26-8AFC-9C3B-6E3C-E1B336E0A350}"/>
              </a:ext>
            </a:extLst>
          </p:cNvPr>
          <p:cNvSpPr/>
          <p:nvPr/>
        </p:nvSpPr>
        <p:spPr>
          <a:xfrm>
            <a:off x="8005846" y="3429000"/>
            <a:ext cx="419725" cy="374754"/>
          </a:xfrm>
          <a:custGeom>
            <a:avLst/>
            <a:gdLst/>
            <a:ahLst/>
            <a:cxnLst/>
            <a:rect l="l" t="t" r="r" b="b"/>
            <a:pathLst>
              <a:path w="1048682" h="1173350">
                <a:moveTo>
                  <a:pt x="0" y="0"/>
                </a:moveTo>
                <a:lnTo>
                  <a:pt x="1048682" y="0"/>
                </a:lnTo>
                <a:lnTo>
                  <a:pt x="1048682" y="1173350"/>
                </a:lnTo>
                <a:lnTo>
                  <a:pt x="0" y="11733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C716F05-9569-2C4C-38B0-096A48AA59BE}"/>
              </a:ext>
            </a:extLst>
          </p:cNvPr>
          <p:cNvSpPr txBox="1"/>
          <p:nvPr/>
        </p:nvSpPr>
        <p:spPr>
          <a:xfrm>
            <a:off x="8651522" y="1483578"/>
            <a:ext cx="36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Send your requests to </a:t>
            </a:r>
            <a:r>
              <a:rPr lang="en-US" sz="1600" b="1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Bold"/>
                <a:cs typeface="Helvetica Bold"/>
                <a:sym typeface="Helvetica Bold"/>
              </a:rPr>
              <a:t>support@jao.eu</a:t>
            </a:r>
            <a:endParaRPr lang="en-US" sz="1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 Bold"/>
              <a:cs typeface="Helvetica Bold"/>
              <a:sym typeface="Helvetica Bold"/>
            </a:endParaRP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Automatic case number generation Track progress via email responses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31D196E-B254-DD29-C8A6-9737217D4276}"/>
              </a:ext>
            </a:extLst>
          </p:cNvPr>
          <p:cNvSpPr txBox="1"/>
          <p:nvPr/>
        </p:nvSpPr>
        <p:spPr>
          <a:xfrm>
            <a:off x="8651522" y="3123934"/>
            <a:ext cx="342553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Access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Bold"/>
                <a:cs typeface="Helvetica Bold"/>
                <a:sym typeface="Helvetica Bold"/>
              </a:rPr>
              <a:t>https://</a:t>
            </a:r>
            <a:r>
              <a:rPr lang="en-US" sz="1600" b="1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Bold"/>
                <a:cs typeface="Helvetica Bold"/>
                <a:sym typeface="Helvetica Bold"/>
              </a:rPr>
              <a:t>support.jao.eu</a:t>
            </a: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Bold"/>
                <a:cs typeface="Helvetica Bold"/>
                <a:sym typeface="Helvetica Bold"/>
              </a:rPr>
            </a:b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with secure login </a:t>
            </a:r>
          </a:p>
          <a:p>
            <a:pPr algn="l"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View all your cases in one place Knowledge base and self-service options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58E77-6D27-D96A-2EF7-55C3E4B9DCE6}"/>
              </a:ext>
            </a:extLst>
          </p:cNvPr>
          <p:cNvSpPr txBox="1"/>
          <p:nvPr/>
        </p:nvSpPr>
        <p:spPr>
          <a:xfrm>
            <a:off x="8651522" y="5010511"/>
            <a:ext cx="342553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Get instant answers 24/7</a:t>
            </a:r>
            <a:b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Ask questions about JAO services </a:t>
            </a:r>
          </a:p>
          <a:p>
            <a:pPr algn="just">
              <a:spcBef>
                <a:spcPct val="0"/>
              </a:spcBef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/>
                <a:cs typeface="Helvetica"/>
                <a:sym typeface="Helvetica"/>
              </a:rPr>
              <a:t>Quick help for common requests Guided workflows to create new requests</a:t>
            </a:r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72B1CEB7-2E58-0A4A-DFBC-22BB5ABD1F3A}"/>
              </a:ext>
            </a:extLst>
          </p:cNvPr>
          <p:cNvSpPr txBox="1">
            <a:spLocks/>
          </p:cNvSpPr>
          <p:nvPr/>
        </p:nvSpPr>
        <p:spPr>
          <a:xfrm>
            <a:off x="10952190" y="84272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JAO S.A - Public - Uncontrolled copy</a:t>
            </a:r>
          </a:p>
        </p:txBody>
      </p:sp>
      <p:pic>
        <p:nvPicPr>
          <p:cNvPr id="3" name="Picture 2" descr="A blue and black robot face&#10;&#10;AI-generated content may be incorrect.">
            <a:extLst>
              <a:ext uri="{FF2B5EF4-FFF2-40B4-BE49-F238E27FC236}">
                <a16:creationId xmlns:a16="http://schemas.microsoft.com/office/drawing/2014/main" id="{BE8AD1B1-425F-B67B-5173-163C99F1DF7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0218" y="5107812"/>
            <a:ext cx="588782" cy="588782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5D013E9-9890-C8EC-5521-1D7BF9CC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/>
          <a:p>
            <a:pPr>
              <a:defRPr/>
            </a:pPr>
            <a:fld id="{103B87C3-1F5E-D24C-8C7E-1F12071D2368}" type="datetime1">
              <a:rPr lang="en-US" smtClean="0"/>
              <a:t>5/29/2026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8DBE-5951-B361-DCFB-8789D820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2E4DD-DC78-6223-34E1-313B2D2F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JAO S.A. - Commercial in confidence – Uncontrolled copy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B9FEDE-19BA-660D-F91D-701FAA8D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21</a:t>
            </a:fld>
            <a:endParaRPr lang="en-US" altLang="tr-T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0C4286-5076-5805-713A-D8A1D8E03774}"/>
              </a:ext>
            </a:extLst>
          </p:cNvPr>
          <p:cNvSpPr txBox="1">
            <a:spLocks/>
          </p:cNvSpPr>
          <p:nvPr/>
        </p:nvSpPr>
        <p:spPr>
          <a:xfrm>
            <a:off x="169839" y="597089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000">
                <a:solidFill>
                  <a:srgbClr val="96004B"/>
                </a:solidFill>
                <a:cs typeface="Calibri" panose="020F0502020204030204" pitchFamily="34" charset="0"/>
              </a:rPr>
              <a:t>User Interface</a:t>
            </a:r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9B3ACD8C-01AA-7EA4-64B1-3C133920E609}"/>
              </a:ext>
            </a:extLst>
          </p:cNvPr>
          <p:cNvSpPr txBox="1">
            <a:spLocks/>
          </p:cNvSpPr>
          <p:nvPr/>
        </p:nvSpPr>
        <p:spPr>
          <a:xfrm>
            <a:off x="10952190" y="84272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JAO S.A - Public - Uncontrolled copy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4FC5E00C-BFC1-4A3D-0FFA-13C4869F0732}"/>
              </a:ext>
            </a:extLst>
          </p:cNvPr>
          <p:cNvSpPr/>
          <p:nvPr/>
        </p:nvSpPr>
        <p:spPr>
          <a:xfrm>
            <a:off x="1631092" y="1497042"/>
            <a:ext cx="8679556" cy="4763869"/>
          </a:xfrm>
          <a:custGeom>
            <a:avLst/>
            <a:gdLst/>
            <a:ahLst/>
            <a:cxnLst/>
            <a:rect l="l" t="t" r="r" b="b"/>
            <a:pathLst>
              <a:path w="8869661" h="4601137">
                <a:moveTo>
                  <a:pt x="0" y="0"/>
                </a:moveTo>
                <a:lnTo>
                  <a:pt x="8869661" y="0"/>
                </a:lnTo>
                <a:lnTo>
                  <a:pt x="8869661" y="4601137"/>
                </a:lnTo>
                <a:lnTo>
                  <a:pt x="0" y="4601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4DD8E7-34D7-67E7-79D1-6DF567E4B28A}"/>
              </a:ext>
            </a:extLst>
          </p:cNvPr>
          <p:cNvSpPr txBox="1">
            <a:spLocks/>
          </p:cNvSpPr>
          <p:nvPr/>
        </p:nvSpPr>
        <p:spPr>
          <a:xfrm>
            <a:off x="169839" y="0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>
                <a:solidFill>
                  <a:srgbClr val="A11A5D"/>
                </a:solidFill>
                <a:cs typeface="Calibri" panose="020F0502020204030204" pitchFamily="34" charset="0"/>
              </a:rPr>
              <a:t>JAO Support Hub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86E9553-4547-2026-6C81-84555DF0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3325" cy="365125"/>
          </a:xfrm>
        </p:spPr>
        <p:txBody>
          <a:bodyPr/>
          <a:lstStyle/>
          <a:p>
            <a:pPr>
              <a:defRPr/>
            </a:pPr>
            <a:fld id="{12B8F5C8-CB08-C84A-BD24-833ABAD76DA8}" type="datetime1">
              <a:rPr lang="en-US" smtClean="0"/>
              <a:t>5/29/2026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6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1F36-D198-32C6-5DEA-E244A14A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88" y="582263"/>
            <a:ext cx="10058400" cy="880274"/>
          </a:xfrm>
        </p:spPr>
        <p:txBody>
          <a:bodyPr/>
          <a:lstStyle/>
          <a:p>
            <a:r>
              <a:rPr lang="en-US" dirty="0">
                <a:solidFill>
                  <a:srgbClr val="96004B"/>
                </a:solidFill>
                <a:latin typeface="Aptos" panose="020B0004020202020204" pitchFamily="34" charset="0"/>
              </a:rPr>
              <a:t>SIDC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E7865-F523-92A2-7BEC-46FC05B0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61B1B-1B7C-E240-A03E-6DC5648E2482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1E3FD-219C-736B-7FA8-0BC5262E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7EEDC-A3F3-B975-900F-EC5D5ADD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22</a:t>
            </a:fld>
            <a:endParaRPr lang="en-US" alt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08B67-A10C-1DCC-1FFC-72D5F565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77" y="1510748"/>
            <a:ext cx="11443023" cy="4055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6A110-DADA-54FA-1FBF-359A83C0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3" y="1292087"/>
            <a:ext cx="9776446" cy="4933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E423B-109D-EC9D-B504-9FA6B102F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396" y="2009351"/>
            <a:ext cx="6597488" cy="63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81538-83CC-C820-5722-B85B9311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2391D-79DD-DC4B-8AB7-1074F3209F68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5FBB-2066-AA1D-35CB-FED9D0A9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0CC7B-B765-5CC2-063E-A508165A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23</a:t>
            </a:fld>
            <a:endParaRPr lang="en-US" alt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2E2C8-6DBE-270C-4336-66181A5B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99" y="-46785"/>
            <a:ext cx="6597488" cy="63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432F-C2C7-3AB7-48DB-163FD246F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ABE78E-637B-E261-A6F7-A8F82A4F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  <a:endParaRPr lang="en-US" dirty="0"/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C31A3312-B854-D980-51DA-791511A7A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06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7CDCE2-F056-E498-98EB-59C4841FD7EF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C6029-0696-29D0-98CA-E5AFAFE14D94}"/>
              </a:ext>
            </a:extLst>
          </p:cNvPr>
          <p:cNvSpPr txBox="1"/>
          <p:nvPr/>
        </p:nvSpPr>
        <p:spPr>
          <a:xfrm>
            <a:off x="8977200" y="2782669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Incident review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E090B-FEC9-FD38-D34B-6EBF9840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90A30-A6AF-B241-AB30-57F57A62F12C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D9E0-4EF6-8051-BDF8-5844B2F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7780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AB10-DE00-42EE-980F-89B088DB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" y="594359"/>
            <a:ext cx="3374572" cy="23150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LU" sz="4000">
                <a:solidFill>
                  <a:srgbClr val="BD2D67"/>
                </a:solidFill>
              </a:rPr>
              <a:t>Incident review </a:t>
            </a:r>
            <a:endParaRPr lang="en-GB" sz="4000">
              <a:solidFill>
                <a:srgbClr val="BD2D67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9671-3BA5-0AD3-FE65-E79682455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524" y="508841"/>
            <a:ext cx="7149202" cy="575243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Context</a:t>
            </a:r>
            <a:endParaRPr lang="en-GB" dirty="0">
              <a:ea typeface="+mn-lt"/>
              <a:cs typeface="+mn-lt"/>
            </a:endParaRPr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JAO domain unreachable externally</a:t>
            </a:r>
            <a:endParaRPr lang="en-US" sz="1600" dirty="0"/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Email @</a:t>
            </a:r>
            <a:r>
              <a:rPr lang="en-GB" sz="16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jao.eu</a:t>
            </a: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website, IIP,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eCAT</a:t>
            </a:r>
            <a:r>
              <a:rPr lang="en-GB" sz="1600" dirty="0">
                <a:ea typeface="+mn-lt"/>
                <a:cs typeface="+mn-lt"/>
              </a:rPr>
              <a:t>, Publication Tool and webservices affected; external comms via </a:t>
            </a: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phone/backup Gmail</a:t>
            </a:r>
            <a:endParaRPr lang="en-US" sz="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Impact</a:t>
            </a:r>
            <a:endParaRPr lang="en-GB" dirty="0">
              <a:ea typeface="Calibri"/>
              <a:cs typeface="Calibri"/>
            </a:endParaRPr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MPs could not access </a:t>
            </a:r>
            <a:r>
              <a:rPr lang="en-GB" sz="16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eCAT</a:t>
            </a: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; </a:t>
            </a:r>
            <a:r>
              <a:rPr lang="en-GB" sz="1600" dirty="0">
                <a:ea typeface="+mn-lt"/>
                <a:cs typeface="+mn-lt"/>
              </a:rPr>
              <a:t>intraday auctions (EL1, IF1, IF2) cancelled</a:t>
            </a:r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Credit-limit update delayed because the bank report was not received automatically</a:t>
            </a:r>
            <a:endParaRPr lang="en-US" dirty="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b="1" dirty="0">
                <a:ea typeface="+mn-lt"/>
                <a:cs typeface="+mn-lt"/>
              </a:rPr>
              <a:t>Root Cause &amp; Response</a:t>
            </a:r>
            <a:endParaRPr lang="en-GB" dirty="0">
              <a:ea typeface="Calibri"/>
              <a:cs typeface="Calibri"/>
            </a:endParaRPr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Contact data mismatch led to EURid validation; during correction the extension was removed </a:t>
            </a:r>
            <a:r>
              <a:rPr lang="en-GB" sz="1600" dirty="0">
                <a:ea typeface="+mn-lt"/>
                <a:cs typeface="+mn-lt"/>
              </a:rPr>
              <a:t>and the domain was suspended</a:t>
            </a:r>
            <a:endParaRPr lang="en-US" dirty="0"/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ea typeface="+mn-lt"/>
                <a:cs typeface="+mn-lt"/>
              </a:rPr>
              <a:t>P1 opened; emergency support engaged; </a:t>
            </a:r>
            <a:r>
              <a:rPr lang="en-GB" sz="16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jao-sa.com</a:t>
            </a: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activated </a:t>
            </a:r>
            <a:r>
              <a:rPr lang="en-GB" sz="1600" dirty="0">
                <a:ea typeface="+mn-lt"/>
                <a:cs typeface="+mn-lt"/>
              </a:rPr>
              <a:t>for key systems; </a:t>
            </a:r>
            <a:r>
              <a:rPr lang="en-GB" sz="1600" dirty="0" err="1">
                <a:ea typeface="+mn-lt"/>
                <a:cs typeface="+mn-lt"/>
              </a:rPr>
              <a:t>jao.eu</a:t>
            </a:r>
            <a:r>
              <a:rPr lang="en-GB" sz="1600" dirty="0">
                <a:ea typeface="+mn-lt"/>
                <a:cs typeface="+mn-lt"/>
              </a:rPr>
              <a:t> restored and services switched back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Next Steps</a:t>
            </a:r>
            <a:endParaRPr lang="en-GB" dirty="0">
              <a:ea typeface="Calibri"/>
              <a:cs typeface="Calibri"/>
            </a:endParaRPr>
          </a:p>
          <a:p>
            <a:pPr marL="382270" lvl="1" indent="-182245">
              <a:buFont typeface="Courier New" panose="020F0502020204030204" pitchFamily="34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Keep </a:t>
            </a:r>
            <a:r>
              <a:rPr lang="en-GB" sz="1600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jao-sa.com</a:t>
            </a:r>
            <a:r>
              <a:rPr lang="en-GB" sz="16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as an operational fallback </a:t>
            </a:r>
            <a:r>
              <a:rPr lang="en-GB" sz="1600" dirty="0">
                <a:ea typeface="+mn-lt"/>
                <a:cs typeface="+mn-lt"/>
              </a:rPr>
              <a:t>for critical external apps, allowing immediate availability without interruption or manual intervention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C8C49-9EFB-CE8B-36F8-9DD11168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029" y="2911566"/>
            <a:ext cx="3374571" cy="3393638"/>
          </a:xfrm>
        </p:spPr>
        <p:txBody>
          <a:bodyPr/>
          <a:lstStyle/>
          <a:p>
            <a:r>
              <a:rPr lang="en-GB" sz="4000" err="1">
                <a:solidFill>
                  <a:srgbClr val="BD2D67"/>
                </a:solidFill>
                <a:latin typeface="Calibri Light"/>
                <a:ea typeface="Calibri Light"/>
                <a:cs typeface="Calibri Light"/>
              </a:rPr>
              <a:t>Jao.eu</a:t>
            </a:r>
            <a:r>
              <a:rPr lang="en-GB" sz="4000">
                <a:solidFill>
                  <a:srgbClr val="BD2D67"/>
                </a:solidFill>
                <a:latin typeface="Calibri Light"/>
                <a:ea typeface="Calibri Light"/>
                <a:cs typeface="Calibri Light"/>
              </a:rPr>
              <a:t> - Domain Issue</a:t>
            </a:r>
          </a:p>
          <a:p>
            <a:r>
              <a:rPr lang="en-GB" sz="4000">
                <a:solidFill>
                  <a:srgbClr val="BD2D67"/>
                </a:solidFill>
                <a:latin typeface="Calibri Light"/>
                <a:ea typeface="Calibri Light"/>
                <a:cs typeface="Calibri Light"/>
              </a:rPr>
              <a:t>Q1 2026</a:t>
            </a:r>
            <a:endParaRPr lang="en-GB" sz="40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7455479-3E89-A157-147F-D6328C75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4743" y="6459538"/>
            <a:ext cx="4296228" cy="365125"/>
          </a:xfrm>
        </p:spPr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  <a:endParaRPr lang="en-US" dirty="0"/>
          </a:p>
        </p:txBody>
      </p:sp>
      <p:pic>
        <p:nvPicPr>
          <p:cNvPr id="4" name="Graphic 3" descr="Abacus outline">
            <a:extLst>
              <a:ext uri="{FF2B5EF4-FFF2-40B4-BE49-F238E27FC236}">
                <a16:creationId xmlns:a16="http://schemas.microsoft.com/office/drawing/2014/main" id="{50109F92-5645-51EC-D6AB-67E15EE6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4914" y="482599"/>
            <a:ext cx="471715" cy="508001"/>
          </a:xfrm>
          <a:prstGeom prst="rect">
            <a:avLst/>
          </a:prstGeom>
        </p:spPr>
      </p:pic>
      <p:pic>
        <p:nvPicPr>
          <p:cNvPr id="6" name="Graphic 5" descr="Cause And Effect outline">
            <a:extLst>
              <a:ext uri="{FF2B5EF4-FFF2-40B4-BE49-F238E27FC236}">
                <a16:creationId xmlns:a16="http://schemas.microsoft.com/office/drawing/2014/main" id="{76DE4634-89BB-1649-780B-E4A846A81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1372" y="1571171"/>
            <a:ext cx="515258" cy="486230"/>
          </a:xfrm>
          <a:prstGeom prst="rect">
            <a:avLst/>
          </a:prstGeom>
        </p:spPr>
      </p:pic>
      <p:pic>
        <p:nvPicPr>
          <p:cNvPr id="7" name="Graphic 6" descr="Gears outline">
            <a:extLst>
              <a:ext uri="{FF2B5EF4-FFF2-40B4-BE49-F238E27FC236}">
                <a16:creationId xmlns:a16="http://schemas.microsoft.com/office/drawing/2014/main" id="{4E9E983E-E058-42BE-1631-19F3A77A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4457" y="3116941"/>
            <a:ext cx="682172" cy="638629"/>
          </a:xfrm>
          <a:prstGeom prst="rect">
            <a:avLst/>
          </a:prstGeom>
        </p:spPr>
      </p:pic>
      <p:pic>
        <p:nvPicPr>
          <p:cNvPr id="9" name="Graphic 8" descr="Clipboard Mixed outline">
            <a:extLst>
              <a:ext uri="{FF2B5EF4-FFF2-40B4-BE49-F238E27FC236}">
                <a16:creationId xmlns:a16="http://schemas.microsoft.com/office/drawing/2014/main" id="{FB047A71-78DC-8402-928A-1D841A3C3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9598" y="4495800"/>
            <a:ext cx="573315" cy="59508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E4F83E-018B-C754-9C61-FB8F6C2B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4FC30-9F2C-A348-9F85-26DACAF04B30}" type="datetime1">
              <a:rPr lang="en-US" smtClean="0"/>
              <a:t>5/29/2026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8B9A20-ABDA-83CD-A687-05C71196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BF80-CEF8-413E-8E3C-4AB9112263DE}" type="slidenum">
              <a:rPr lang="en-US" altLang="tr-TR" smtClean="0"/>
              <a:pPr/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7241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4D010A-8B09-A666-C728-11A32531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45DBF-72AB-BA7B-B0A1-1B2CC6BCB4BE}"/>
              </a:ext>
            </a:extLst>
          </p:cNvPr>
          <p:cNvSpPr/>
          <p:nvPr/>
        </p:nvSpPr>
        <p:spPr>
          <a:xfrm>
            <a:off x="7176189" y="16668"/>
            <a:ext cx="5026702" cy="6824663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arge metal structure with wires and cables&#10;&#10;Description automatically generated">
            <a:extLst>
              <a:ext uri="{FF2B5EF4-FFF2-40B4-BE49-F238E27FC236}">
                <a16:creationId xmlns:a16="http://schemas.microsoft.com/office/drawing/2014/main" id="{00F929D6-23E5-951E-CF42-ED4745FAC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363" y="1119866"/>
            <a:ext cx="10796039" cy="555995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20A17C-CB9A-CD8D-4D52-78BE6FDE308E}"/>
              </a:ext>
            </a:extLst>
          </p:cNvPr>
          <p:cNvSpPr txBox="1"/>
          <p:nvPr/>
        </p:nvSpPr>
        <p:spPr>
          <a:xfrm>
            <a:off x="4343043" y="178176"/>
            <a:ext cx="350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96004B"/>
                </a:solidFill>
              </a:rPr>
              <a:t>Q &amp; 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C772F-0B99-4D9E-DA71-BBBA80056BDA}"/>
              </a:ext>
            </a:extLst>
          </p:cNvPr>
          <p:cNvCxnSpPr/>
          <p:nvPr/>
        </p:nvCxnSpPr>
        <p:spPr>
          <a:xfrm flipH="1">
            <a:off x="3387777" y="892821"/>
            <a:ext cx="3912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DDD0E70-F102-B26B-85E7-C8E92285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DA334-8878-D844-9065-A7FC35950D3B}" type="datetime1">
              <a:rPr lang="en-US" smtClean="0"/>
              <a:t>5/29/2026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BFCB26-9351-AEFE-DF14-96E7C89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13471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9912B6-0566-3959-F3CD-9F5754B5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6" name="Picture 5" descr="A power line tower with wires&#10;&#10;Description automatically generated">
            <a:extLst>
              <a:ext uri="{FF2B5EF4-FFF2-40B4-BE49-F238E27FC236}">
                <a16:creationId xmlns:a16="http://schemas.microsoft.com/office/drawing/2014/main" id="{F83F4709-5A6E-0A46-7C7D-E69E1750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2" y="-476056"/>
            <a:ext cx="5126266" cy="68333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D2AF81-5C77-53D5-F767-D754C2657831}"/>
              </a:ext>
            </a:extLst>
          </p:cNvPr>
          <p:cNvSpPr/>
          <p:nvPr/>
        </p:nvSpPr>
        <p:spPr>
          <a:xfrm>
            <a:off x="6865257" y="1886857"/>
            <a:ext cx="7454901" cy="7390800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FEE36-E43E-2D56-8D85-4D5DED828855}"/>
              </a:ext>
            </a:extLst>
          </p:cNvPr>
          <p:cNvSpPr txBox="1"/>
          <p:nvPr/>
        </p:nvSpPr>
        <p:spPr>
          <a:xfrm>
            <a:off x="8331201" y="4422732"/>
            <a:ext cx="362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34D8D-2C85-9729-BF92-20F98B99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10A04-863A-0A47-812A-7E52674EC00C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610E-4E95-D070-7AD5-D02CE12D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281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FC8F39D-828E-11D2-8D39-3F8D7E7C8312}"/>
              </a:ext>
            </a:extLst>
          </p:cNvPr>
          <p:cNvSpPr/>
          <p:nvPr/>
        </p:nvSpPr>
        <p:spPr>
          <a:xfrm>
            <a:off x="7810499" y="835316"/>
            <a:ext cx="3052085" cy="5514684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7255A0-75A4-5522-AB88-A6E73735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4B926-7028-CD4F-AAA1-054EF5E7086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5/29/2026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8CF81A2-FE89-40F1-B8D1-94F06578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0A1ADA6-1142-072B-C17A-BC9FECE5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9AE54-70AB-4959-BB99-F77CE3D3F279}" type="slidenum">
              <a:rPr kumimoji="0" lang="en-US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r-T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BDF768C8-385C-3790-C007-A8429F275052}"/>
              </a:ext>
            </a:extLst>
          </p:cNvPr>
          <p:cNvSpPr txBox="1">
            <a:spLocks/>
          </p:cNvSpPr>
          <p:nvPr/>
        </p:nvSpPr>
        <p:spPr>
          <a:xfrm>
            <a:off x="634090" y="329184"/>
            <a:ext cx="3052085" cy="640533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marL="180975"/>
            <a:r>
              <a:rPr lang="en-GB" sz="3600" dirty="0">
                <a:solidFill>
                  <a:srgbClr val="96004B"/>
                </a:solidFill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0344-E2DC-01CE-06D4-33804EFA26D7}"/>
              </a:ext>
            </a:extLst>
          </p:cNvPr>
          <p:cNvSpPr txBox="1"/>
          <p:nvPr/>
        </p:nvSpPr>
        <p:spPr>
          <a:xfrm>
            <a:off x="1092724" y="1997582"/>
            <a:ext cx="48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cs typeface="Calibri" panose="020F0502020204030204" pitchFamily="34" charset="0"/>
              </a:rPr>
              <a:t>2. </a:t>
            </a:r>
            <a:r>
              <a:rPr lang="en-GB" sz="2400" dirty="0">
                <a:solidFill>
                  <a:srgbClr val="96004B"/>
                </a:solidFill>
                <a:latin typeface="+mj-lt"/>
              </a:rPr>
              <a:t>Project</a:t>
            </a:r>
            <a:r>
              <a:rPr lang="en-GB" sz="2400" dirty="0">
                <a:solidFill>
                  <a:srgbClr val="96004B"/>
                </a:solidFill>
              </a:rPr>
              <a:t> </a:t>
            </a:r>
            <a:r>
              <a:rPr lang="en-GB" sz="2400" dirty="0">
                <a:solidFill>
                  <a:srgbClr val="96004B"/>
                </a:solidFill>
                <a:latin typeface="+mj-lt"/>
              </a:rPr>
              <a:t>update</a:t>
            </a:r>
            <a:endParaRPr lang="en-GB" sz="2400" dirty="0">
              <a:solidFill>
                <a:srgbClr val="96004B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5D486-F371-4B1C-B45E-8D363214E105}"/>
              </a:ext>
            </a:extLst>
          </p:cNvPr>
          <p:cNvSpPr txBox="1"/>
          <p:nvPr/>
        </p:nvSpPr>
        <p:spPr>
          <a:xfrm>
            <a:off x="1117103" y="2366441"/>
            <a:ext cx="517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latin typeface="+mj-lt"/>
                <a:cs typeface="Calibri" panose="020F0502020204030204" pitchFamily="34" charset="0"/>
              </a:rPr>
              <a:t>3. Orion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89FFD2-0425-2E23-EB7C-06A135D61983}"/>
              </a:ext>
            </a:extLst>
          </p:cNvPr>
          <p:cNvSpPr txBox="1"/>
          <p:nvPr/>
        </p:nvSpPr>
        <p:spPr>
          <a:xfrm>
            <a:off x="1092726" y="2735300"/>
            <a:ext cx="4888113" cy="46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latin typeface="+mj-lt"/>
                <a:cs typeface="Calibri" panose="020F0502020204030204" pitchFamily="34" charset="0"/>
              </a:rPr>
              <a:t>4. JAO Support Hub</a:t>
            </a:r>
          </a:p>
        </p:txBody>
      </p:sp>
      <p:pic>
        <p:nvPicPr>
          <p:cNvPr id="27" name="Graphic 26" descr="List with solid fill">
            <a:extLst>
              <a:ext uri="{FF2B5EF4-FFF2-40B4-BE49-F238E27FC236}">
                <a16:creationId xmlns:a16="http://schemas.microsoft.com/office/drawing/2014/main" id="{B0ED2B6E-E515-1BF9-18FC-C824ED1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1279" y="2252231"/>
            <a:ext cx="2590524" cy="25905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114C18-FE76-5788-F1D5-A55CC7846FA6}"/>
              </a:ext>
            </a:extLst>
          </p:cNvPr>
          <p:cNvSpPr txBox="1"/>
          <p:nvPr/>
        </p:nvSpPr>
        <p:spPr>
          <a:xfrm>
            <a:off x="1088215" y="3444039"/>
            <a:ext cx="441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latin typeface="+mj-lt"/>
                <a:cs typeface="Calibri" panose="020F0502020204030204" pitchFamily="34" charset="0"/>
              </a:rPr>
              <a:t>6. Q &amp; 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3AA17B-1110-551B-4FFD-76D35DC9DB0D}"/>
              </a:ext>
            </a:extLst>
          </p:cNvPr>
          <p:cNvCxnSpPr/>
          <p:nvPr/>
        </p:nvCxnSpPr>
        <p:spPr>
          <a:xfrm>
            <a:off x="-15670" y="875885"/>
            <a:ext cx="45277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20CC40-D671-507A-2708-06A6A8C57F0F}"/>
              </a:ext>
            </a:extLst>
          </p:cNvPr>
          <p:cNvSpPr txBox="1"/>
          <p:nvPr/>
        </p:nvSpPr>
        <p:spPr>
          <a:xfrm>
            <a:off x="1092723" y="1629943"/>
            <a:ext cx="48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latin typeface="+mj-lt"/>
              </a:rPr>
              <a:t>1. Cybersecurity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A2F20-E418-0ECB-E27C-9672060A05EF}"/>
              </a:ext>
            </a:extLst>
          </p:cNvPr>
          <p:cNvSpPr txBox="1"/>
          <p:nvPr/>
        </p:nvSpPr>
        <p:spPr>
          <a:xfrm>
            <a:off x="1092726" y="3106204"/>
            <a:ext cx="4888113" cy="46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6004B"/>
                </a:solidFill>
                <a:latin typeface="+mj-lt"/>
                <a:cs typeface="Calibri" panose="020F0502020204030204" pitchFamily="34" charset="0"/>
              </a:rPr>
              <a:t>5. Incident review</a:t>
            </a:r>
          </a:p>
        </p:txBody>
      </p:sp>
    </p:spTree>
    <p:extLst>
      <p:ext uri="{BB962C8B-B14F-4D97-AF65-F5344CB8AC3E}">
        <p14:creationId xmlns:p14="http://schemas.microsoft.com/office/powerpoint/2010/main" val="41925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31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875A-7C9E-88C0-C613-731CEF23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087BE5-A0D8-A51A-88BF-DD47B389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5137028E-BE61-4428-D6B8-C60B0D96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E3D936D-4A70-ED5B-519E-1CEB49D5F6F9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8D367-50D9-DF37-305F-4C1EE8F7C795}"/>
              </a:ext>
            </a:extLst>
          </p:cNvPr>
          <p:cNvSpPr txBox="1"/>
          <p:nvPr/>
        </p:nvSpPr>
        <p:spPr>
          <a:xfrm>
            <a:off x="9013713" y="2782669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Cybersecurity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6B7A-7AFF-619A-D4FC-C23D366F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771F7-4B28-444C-B77F-957325AFB362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71CAC-CC09-0B7C-1CB6-3AA6E5A9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330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23BB-7007-34DC-76FF-55C0B729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BE00D-F80F-E43C-04AE-CABE38A3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401FBA-F448-2588-994D-F3DDD2ACDD35}"/>
              </a:ext>
            </a:extLst>
          </p:cNvPr>
          <p:cNvSpPr/>
          <p:nvPr/>
        </p:nvSpPr>
        <p:spPr>
          <a:xfrm>
            <a:off x="0" y="1639543"/>
            <a:ext cx="2980706" cy="4754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BE31A5-F398-D1EF-41A6-C470F354C2A9}"/>
              </a:ext>
            </a:extLst>
          </p:cNvPr>
          <p:cNvSpPr txBox="1">
            <a:spLocks/>
          </p:cNvSpPr>
          <p:nvPr/>
        </p:nvSpPr>
        <p:spPr>
          <a:xfrm>
            <a:off x="949560" y="616768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 dirty="0">
                <a:solidFill>
                  <a:srgbClr val="96004B"/>
                </a:solidFill>
                <a:cs typeface="Calibri" panose="020F0502020204030204" pitchFamily="34" charset="0"/>
              </a:rPr>
              <a:t>Cybersecurity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104E44-300B-FC81-20EB-F674C60ADF26}"/>
              </a:ext>
            </a:extLst>
          </p:cNvPr>
          <p:cNvSpPr/>
          <p:nvPr/>
        </p:nvSpPr>
        <p:spPr>
          <a:xfrm>
            <a:off x="3578985" y="3673664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DF68AB-0B1B-4040-E32F-406F2CE0874D}"/>
              </a:ext>
            </a:extLst>
          </p:cNvPr>
          <p:cNvSpPr/>
          <p:nvPr/>
        </p:nvSpPr>
        <p:spPr>
          <a:xfrm>
            <a:off x="3578985" y="5434581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26FC4-E173-B2AB-64D4-DC5EA69EE744}"/>
              </a:ext>
            </a:extLst>
          </p:cNvPr>
          <p:cNvSpPr txBox="1"/>
          <p:nvPr/>
        </p:nvSpPr>
        <p:spPr>
          <a:xfrm>
            <a:off x="4297679" y="3387175"/>
            <a:ext cx="779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Dedicated resource for sharing critical information security and compliance-related artefacts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9146D-4C5E-77D2-DD1C-EB6181BA7B09}"/>
              </a:ext>
            </a:extLst>
          </p:cNvPr>
          <p:cNvSpPr txBox="1"/>
          <p:nvPr/>
        </p:nvSpPr>
        <p:spPr>
          <a:xfrm>
            <a:off x="4297679" y="4929460"/>
            <a:ext cx="7498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primary goal of the Security Trust Centre is to provide a single point of access to essential security documentation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22323BD-BCE8-22A8-5D76-F749B4B5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9CA39-3324-474C-AA16-3F01A7E9B375}" type="datetime1">
              <a:rPr lang="en-US" smtClean="0"/>
              <a:t>5/29/2026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2C5E92-B0D2-76A2-4CFE-31321BB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5</a:t>
            </a:fld>
            <a:endParaRPr lang="en-US" alt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8AA1E1-95CE-DE20-F6A6-0BF2D60BE30F}"/>
              </a:ext>
            </a:extLst>
          </p:cNvPr>
          <p:cNvSpPr/>
          <p:nvPr/>
        </p:nvSpPr>
        <p:spPr>
          <a:xfrm>
            <a:off x="3494027" y="1862689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F3B66-3596-E776-84C8-A772B04F36A9}"/>
              </a:ext>
            </a:extLst>
          </p:cNvPr>
          <p:cNvSpPr txBox="1"/>
          <p:nvPr/>
        </p:nvSpPr>
        <p:spPr>
          <a:xfrm>
            <a:off x="4297679" y="1538400"/>
            <a:ext cx="7706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hlinkClick r:id="rId3"/>
              </a:rPr>
              <a:t>The Security Trust Centre </a:t>
            </a:r>
            <a:r>
              <a:rPr lang="en-US" sz="2800" dirty="0">
                <a:latin typeface="+mj-lt"/>
              </a:rPr>
              <a:t>is a centralized, secure hub designed to enhance transparency and trust between JAO and its stakeholders.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088419-399F-04AB-6C46-94515F0FD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7" y="2643628"/>
            <a:ext cx="2189132" cy="28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0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400D4-1712-BD1F-7BDD-F3C820BA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139FE-F9EF-60EF-FC5C-8E2376F3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BD79A-4C27-E080-BED8-C7D1B60C05FB}"/>
              </a:ext>
            </a:extLst>
          </p:cNvPr>
          <p:cNvSpPr/>
          <p:nvPr/>
        </p:nvSpPr>
        <p:spPr>
          <a:xfrm>
            <a:off x="0" y="1639543"/>
            <a:ext cx="2980706" cy="4754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24D93-1891-894E-B250-811AE4F6154A}"/>
              </a:ext>
            </a:extLst>
          </p:cNvPr>
          <p:cNvSpPr txBox="1">
            <a:spLocks/>
          </p:cNvSpPr>
          <p:nvPr/>
        </p:nvSpPr>
        <p:spPr>
          <a:xfrm>
            <a:off x="949560" y="616768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 dirty="0">
                <a:solidFill>
                  <a:srgbClr val="96004B"/>
                </a:solidFill>
                <a:cs typeface="Calibri" panose="020F0502020204030204" pitchFamily="34" charset="0"/>
              </a:rPr>
              <a:t>Cybersecurity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3FD8A5-DD04-C872-94FF-4E58F2BB08C1}"/>
              </a:ext>
            </a:extLst>
          </p:cNvPr>
          <p:cNvSpPr/>
          <p:nvPr/>
        </p:nvSpPr>
        <p:spPr>
          <a:xfrm>
            <a:off x="4256654" y="3454645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9A90A2-0341-4D42-852C-9DEFDD34E7CC}"/>
              </a:ext>
            </a:extLst>
          </p:cNvPr>
          <p:cNvSpPr/>
          <p:nvPr/>
        </p:nvSpPr>
        <p:spPr>
          <a:xfrm>
            <a:off x="4283086" y="5482058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F789A-E489-4F01-D56D-FD2879EF15C3}"/>
              </a:ext>
            </a:extLst>
          </p:cNvPr>
          <p:cNvSpPr txBox="1"/>
          <p:nvPr/>
        </p:nvSpPr>
        <p:spPr>
          <a:xfrm>
            <a:off x="5045512" y="2818101"/>
            <a:ext cx="6941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DMARC - Domain‑based Message Authentication, Reporting &amp; Conformance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Improve protection against spoofing and phishing while providing policy and reporting controls.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1469D-1888-9774-E884-02266E0E1761}"/>
              </a:ext>
            </a:extLst>
          </p:cNvPr>
          <p:cNvSpPr txBox="1"/>
          <p:nvPr/>
        </p:nvSpPr>
        <p:spPr>
          <a:xfrm>
            <a:off x="5045512" y="5271402"/>
            <a:ext cx="6213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SPF - Sender Policy Framework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Specifies which servers are authorized to send mail on behalf of JAO</a:t>
            </a:r>
          </a:p>
          <a:p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55742EB-DAAA-7B5C-FCC2-47575582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F14F1-74E8-644C-BA93-64ABBC5A2EE5}" type="datetime1">
              <a:rPr lang="en-US" smtClean="0"/>
              <a:t>5/29/2026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04FB54-D6AE-0D25-D4D0-850C06DA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6</a:t>
            </a:fld>
            <a:endParaRPr lang="en-US" alt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C0A9FD-4080-132E-7B39-ED4B4C625BBF}"/>
              </a:ext>
            </a:extLst>
          </p:cNvPr>
          <p:cNvSpPr/>
          <p:nvPr/>
        </p:nvSpPr>
        <p:spPr>
          <a:xfrm>
            <a:off x="4283085" y="1867088"/>
            <a:ext cx="419725" cy="374754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B570F-A8D5-EA59-1019-1D8DF684EB6F}"/>
              </a:ext>
            </a:extLst>
          </p:cNvPr>
          <p:cNvSpPr txBox="1"/>
          <p:nvPr/>
        </p:nvSpPr>
        <p:spPr>
          <a:xfrm>
            <a:off x="5045512" y="1525174"/>
            <a:ext cx="7153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DKIM - DomainKeys Identified Mail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Cryptographically signs outgoing messages so recipients can verify they’re genuine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US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8F9E064-69AE-56AA-3B10-71754C4A9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7" y="2643628"/>
            <a:ext cx="2189132" cy="28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0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3C4B0-68E1-E7CC-18F6-C41C6D66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7F13B7-8265-615A-C257-FBE5E057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pic>
        <p:nvPicPr>
          <p:cNvPr id="4" name="Picture 3" descr="A row of windmills in a row&#10;&#10;Description automatically generated">
            <a:extLst>
              <a:ext uri="{FF2B5EF4-FFF2-40B4-BE49-F238E27FC236}">
                <a16:creationId xmlns:a16="http://schemas.microsoft.com/office/drawing/2014/main" id="{BDFCD740-6EB7-7361-62F7-CAE70963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95" y="-215900"/>
            <a:ext cx="877356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4E2ED80-174C-9AC8-50C5-1F83ED76C036}"/>
              </a:ext>
            </a:extLst>
          </p:cNvPr>
          <p:cNvSpPr/>
          <p:nvPr/>
        </p:nvSpPr>
        <p:spPr>
          <a:xfrm>
            <a:off x="8977200" y="-215900"/>
            <a:ext cx="6429600" cy="6426201"/>
          </a:xfrm>
          <a:prstGeom prst="ellipse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50CC4-7FAB-722D-9823-404DA5F91FE5}"/>
              </a:ext>
            </a:extLst>
          </p:cNvPr>
          <p:cNvSpPr txBox="1"/>
          <p:nvPr/>
        </p:nvSpPr>
        <p:spPr>
          <a:xfrm>
            <a:off x="8977200" y="2889934"/>
            <a:ext cx="464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Project overview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449C1-1DD5-B800-6B8F-0AC1681A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BE647-0E1A-1A45-BAC8-CCBA28CCA45A}" type="datetime1">
              <a:rPr lang="en-US" smtClean="0"/>
              <a:t>5/29/2026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C3A78-AD59-20FC-51D1-2B1BCBD8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F6CC-7A35-45B5-8491-B4B328EB7009}" type="slidenum">
              <a:rPr lang="en-US" altLang="tr-TR" smtClean="0"/>
              <a:pPr/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974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ABF1B-7D97-8A84-D693-07A1155DA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283D556-73CC-E102-A1C1-83C69640E562}"/>
              </a:ext>
            </a:extLst>
          </p:cNvPr>
          <p:cNvSpPr/>
          <p:nvPr/>
        </p:nvSpPr>
        <p:spPr>
          <a:xfrm>
            <a:off x="4705429" y="2368795"/>
            <a:ext cx="2001489" cy="2190222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1FF77FD-7C7F-6E98-0960-EDA207EACF7A}"/>
              </a:ext>
            </a:extLst>
          </p:cNvPr>
          <p:cNvSpPr/>
          <p:nvPr/>
        </p:nvSpPr>
        <p:spPr>
          <a:xfrm>
            <a:off x="8977201" y="2368794"/>
            <a:ext cx="2001489" cy="2190223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93DB84-7830-6D64-2616-6DABF4614356}"/>
              </a:ext>
            </a:extLst>
          </p:cNvPr>
          <p:cNvSpPr/>
          <p:nvPr/>
        </p:nvSpPr>
        <p:spPr>
          <a:xfrm>
            <a:off x="6841315" y="2368794"/>
            <a:ext cx="2001489" cy="2190223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5B446C-18B8-0E13-1B8E-A1CF1278BBA9}"/>
              </a:ext>
            </a:extLst>
          </p:cNvPr>
          <p:cNvSpPr/>
          <p:nvPr/>
        </p:nvSpPr>
        <p:spPr>
          <a:xfrm>
            <a:off x="2569543" y="2368795"/>
            <a:ext cx="2001489" cy="2190222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486C3-5D0F-DBF6-785D-58E0442B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JAO S.A. - Commercial in confidence – Uncontrolled copy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7817AC-19F7-6621-6363-EDDF5149788A}"/>
              </a:ext>
            </a:extLst>
          </p:cNvPr>
          <p:cNvSpPr/>
          <p:nvPr/>
        </p:nvSpPr>
        <p:spPr>
          <a:xfrm>
            <a:off x="-866835" y="1688712"/>
            <a:ext cx="2980706" cy="4616087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BF7724-1F5D-9781-CC5A-2191E841D193}"/>
              </a:ext>
            </a:extLst>
          </p:cNvPr>
          <p:cNvSpPr txBox="1">
            <a:spLocks/>
          </p:cNvSpPr>
          <p:nvPr/>
        </p:nvSpPr>
        <p:spPr>
          <a:xfrm>
            <a:off x="1066800" y="567655"/>
            <a:ext cx="10058400" cy="88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r>
              <a:rPr lang="en-GB" sz="4400" dirty="0">
                <a:solidFill>
                  <a:srgbClr val="96004B"/>
                </a:solidFill>
                <a:cs typeface="Calibri" panose="020F0502020204030204" pitchFamily="34" charset="0"/>
              </a:rPr>
              <a:t>Changes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F33FB56-16EE-41F4-11ED-F0FE2D46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55430-0816-FD4E-9CA5-CF6B32306754}" type="datetime1">
              <a:rPr lang="en-US" smtClean="0"/>
              <a:t>5/29/2026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84A236B-E280-FD1C-8369-408AEE43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8</a:t>
            </a:fld>
            <a:endParaRPr lang="en-US" altLang="tr-TR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048851-DF11-87C2-B9B3-B94BF4A1F4E3}"/>
              </a:ext>
            </a:extLst>
          </p:cNvPr>
          <p:cNvSpPr/>
          <p:nvPr/>
        </p:nvSpPr>
        <p:spPr>
          <a:xfrm>
            <a:off x="2569543" y="2368795"/>
            <a:ext cx="2001489" cy="365126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BB129F-2F4F-8BC3-96C5-648368454CBE}"/>
              </a:ext>
            </a:extLst>
          </p:cNvPr>
          <p:cNvSpPr/>
          <p:nvPr/>
        </p:nvSpPr>
        <p:spPr>
          <a:xfrm>
            <a:off x="4705788" y="2368795"/>
            <a:ext cx="2001489" cy="365126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4A3BA3-6D10-5D61-C1CC-B3BFEDD5399D}"/>
              </a:ext>
            </a:extLst>
          </p:cNvPr>
          <p:cNvSpPr/>
          <p:nvPr/>
        </p:nvSpPr>
        <p:spPr>
          <a:xfrm>
            <a:off x="6842033" y="2368795"/>
            <a:ext cx="2001489" cy="365126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88AD976-39E4-5680-A0C1-259C8182B2D3}"/>
              </a:ext>
            </a:extLst>
          </p:cNvPr>
          <p:cNvSpPr/>
          <p:nvPr/>
        </p:nvSpPr>
        <p:spPr>
          <a:xfrm>
            <a:off x="8978278" y="2368795"/>
            <a:ext cx="2001489" cy="365126"/>
          </a:xfrm>
          <a:prstGeom prst="round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0F1153-D28C-9C11-EF1E-DDE6ED985170}"/>
              </a:ext>
            </a:extLst>
          </p:cNvPr>
          <p:cNvSpPr txBox="1"/>
          <p:nvPr/>
        </p:nvSpPr>
        <p:spPr>
          <a:xfrm>
            <a:off x="4806854" y="2351303"/>
            <a:ext cx="200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B051E-FF8C-8487-9872-5FDE98A181BE}"/>
              </a:ext>
            </a:extLst>
          </p:cNvPr>
          <p:cNvSpPr txBox="1"/>
          <p:nvPr/>
        </p:nvSpPr>
        <p:spPr>
          <a:xfrm>
            <a:off x="6993631" y="2351303"/>
            <a:ext cx="190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09857-2DFD-DF97-EE7D-04726E5169F2}"/>
              </a:ext>
            </a:extLst>
          </p:cNvPr>
          <p:cNvSpPr txBox="1"/>
          <p:nvPr/>
        </p:nvSpPr>
        <p:spPr>
          <a:xfrm>
            <a:off x="9169133" y="2333811"/>
            <a:ext cx="1810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98318-9A6E-D350-4BE5-93277970A96E}"/>
              </a:ext>
            </a:extLst>
          </p:cNvPr>
          <p:cNvSpPr txBox="1"/>
          <p:nvPr/>
        </p:nvSpPr>
        <p:spPr>
          <a:xfrm>
            <a:off x="2620079" y="2333811"/>
            <a:ext cx="200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672A6-E169-C89C-BCFA-F613C084FA74}"/>
              </a:ext>
            </a:extLst>
          </p:cNvPr>
          <p:cNvSpPr txBox="1"/>
          <p:nvPr/>
        </p:nvSpPr>
        <p:spPr>
          <a:xfrm>
            <a:off x="4693678" y="2747185"/>
            <a:ext cx="213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JAO Support Hub – Wave 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A86BF-C95B-669E-00D9-E9019B519AAC}"/>
              </a:ext>
            </a:extLst>
          </p:cNvPr>
          <p:cNvSpPr txBox="1"/>
          <p:nvPr/>
        </p:nvSpPr>
        <p:spPr>
          <a:xfrm>
            <a:off x="2535853" y="2756020"/>
            <a:ext cx="182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JAO Support Hub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EAC057-B877-3F12-2FAD-983AAB10F444}"/>
              </a:ext>
            </a:extLst>
          </p:cNvPr>
          <p:cNvSpPr txBox="1"/>
          <p:nvPr/>
        </p:nvSpPr>
        <p:spPr>
          <a:xfrm>
            <a:off x="8915334" y="2744520"/>
            <a:ext cx="218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Greece - North Macedonia Explicit Auctions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D657249E-6BAD-6407-68C1-693DDBD59DB7}"/>
              </a:ext>
            </a:extLst>
          </p:cNvPr>
          <p:cNvSpPr/>
          <p:nvPr/>
        </p:nvSpPr>
        <p:spPr>
          <a:xfrm>
            <a:off x="2569543" y="1589830"/>
            <a:ext cx="8826590" cy="561792"/>
          </a:xfrm>
          <a:prstGeom prst="rightArrow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86C826-FC67-60EC-1F95-2B6C07EB1454}"/>
              </a:ext>
            </a:extLst>
          </p:cNvPr>
          <p:cNvSpPr txBox="1"/>
          <p:nvPr/>
        </p:nvSpPr>
        <p:spPr>
          <a:xfrm>
            <a:off x="6295815" y="1688712"/>
            <a:ext cx="309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6" name="Picture 5" descr="A blue and black line with black lines and a check mark&#10;&#10;AI-generated content may be incorrect.">
            <a:extLst>
              <a:ext uri="{FF2B5EF4-FFF2-40B4-BE49-F238E27FC236}">
                <a16:creationId xmlns:a16="http://schemas.microsoft.com/office/drawing/2014/main" id="{072C3570-87B1-A1F3-AD4B-C6BA9BCBE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8" y="2129715"/>
            <a:ext cx="1796707" cy="1796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625FB-7F68-126F-7C66-63F05878A6B7}"/>
              </a:ext>
            </a:extLst>
          </p:cNvPr>
          <p:cNvSpPr txBox="1"/>
          <p:nvPr/>
        </p:nvSpPr>
        <p:spPr>
          <a:xfrm>
            <a:off x="6807267" y="2760851"/>
            <a:ext cx="208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15 min MTU on the Swiss borders</a:t>
            </a:r>
          </a:p>
        </p:txBody>
      </p:sp>
    </p:spTree>
    <p:extLst>
      <p:ext uri="{BB962C8B-B14F-4D97-AF65-F5344CB8AC3E}">
        <p14:creationId xmlns:p14="http://schemas.microsoft.com/office/powerpoint/2010/main" val="352616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8" grpId="0" animBg="1"/>
      <p:bldP spid="23" grpId="0" animBg="1"/>
      <p:bldP spid="24" grpId="0"/>
      <p:bldP spid="2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0DBB-450E-76D0-7D7E-43A3DA09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A4583-0CC1-A652-1845-BD76B1FD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FEBE1-A9D5-6147-9891-61750957A72A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E982B-F566-6EDE-0701-6579ABEA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JAO S.A. - Commercial in confidence – Uncontrolled 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7406-FFEE-0961-0EA3-F9B7EC77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AE54-70AB-4959-BB99-F77CE3D3F279}" type="slidenum">
              <a:rPr lang="en-US" altLang="tr-TR" smtClean="0"/>
              <a:pPr/>
              <a:t>9</a:t>
            </a:fld>
            <a:endParaRPr lang="en-US" altLang="tr-T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971C01-23F7-A2F1-8271-990FE2659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1341"/>
              </p:ext>
            </p:extLst>
          </p:nvPr>
        </p:nvGraphicFramePr>
        <p:xfrm>
          <a:off x="769258" y="250266"/>
          <a:ext cx="11006028" cy="498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445">
                  <a:extLst>
                    <a:ext uri="{9D8B030D-6E8A-4147-A177-3AD203B41FA5}">
                      <a16:colId xmlns:a16="http://schemas.microsoft.com/office/drawing/2014/main" val="1048733187"/>
                    </a:ext>
                  </a:extLst>
                </a:gridCol>
                <a:gridCol w="6562229">
                  <a:extLst>
                    <a:ext uri="{9D8B030D-6E8A-4147-A177-3AD203B41FA5}">
                      <a16:colId xmlns:a16="http://schemas.microsoft.com/office/drawing/2014/main" val="2327750489"/>
                    </a:ext>
                  </a:extLst>
                </a:gridCol>
                <a:gridCol w="2486354">
                  <a:extLst>
                    <a:ext uri="{9D8B030D-6E8A-4147-A177-3AD203B41FA5}">
                      <a16:colId xmlns:a16="http://schemas.microsoft.com/office/drawing/2014/main" val="3294238811"/>
                    </a:ext>
                  </a:extLst>
                </a:gridCol>
              </a:tblGrid>
              <a:tr h="7837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800" b="1" dirty="0"/>
                        <a:t>Project</a:t>
                      </a:r>
                      <a:r>
                        <a:rPr lang="en-GB" sz="2400" dirty="0"/>
                        <a:t>​ </a:t>
                      </a:r>
                    </a:p>
                  </a:txBody>
                  <a:tcPr anchor="ctr">
                    <a:solidFill>
                      <a:srgbClr val="9600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800" b="1" dirty="0"/>
                        <a:t>Description</a:t>
                      </a:r>
                      <a:r>
                        <a:rPr lang="en-GB" sz="1800" dirty="0"/>
                        <a:t>​</a:t>
                      </a:r>
                    </a:p>
                  </a:txBody>
                  <a:tcPr anchor="ctr">
                    <a:solidFill>
                      <a:srgbClr val="96004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800" b="1" dirty="0"/>
                        <a:t>Go-Live</a:t>
                      </a:r>
                      <a:r>
                        <a:rPr lang="en-GB" sz="1800" dirty="0"/>
                        <a:t>​</a:t>
                      </a:r>
                    </a:p>
                  </a:txBody>
                  <a:tcPr anchor="ctr">
                    <a:solidFill>
                      <a:srgbClr val="9600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2657"/>
                  </a:ext>
                </a:extLst>
              </a:tr>
              <a:tr h="3418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UA Monthly​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Monthly explicit auctions on the Ukrainian - Slovakia and Hungary borders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LIVE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10100"/>
                  </a:ext>
                </a:extLst>
              </a:tr>
              <a:tr h="429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Onboarding MEPSO (North Macedonia and CGES (Montenegro)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LIVE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92359"/>
                  </a:ext>
                </a:extLst>
              </a:tr>
              <a:tr h="429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UA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Ukrainian ID auctions on the UA-HU and UA-SK borders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Q2-Q3/2026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61606"/>
                  </a:ext>
                </a:extLst>
              </a:tr>
              <a:tr h="3418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LTFBA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Long-term flow-based allocation for CORE and the Nordics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11/2026</a:t>
                      </a:r>
                      <a:endParaRPr lang="en-US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09027"/>
                  </a:ext>
                </a:extLst>
              </a:tr>
              <a:tr h="7837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CCR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Congestion Income Distribution for 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Capacity Calculation Regions (CCRs) mutually affected by allocation mechanisms with cross-CCR impact (Core, Nordic, Hansa, Baltic CCRs)</a:t>
                      </a:r>
                      <a:endParaRPr lang="en-GB" sz="16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LIVE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08122"/>
                  </a:ext>
                </a:extLst>
              </a:tr>
              <a:tr h="429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Core AHC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Advance Hybrid Coupling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06/2026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61898"/>
                  </a:ext>
                </a:extLst>
              </a:tr>
              <a:tr h="323622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North Sea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Long-term FTR auctions on the North Sea Link (GB&lt;-&gt;NO2)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09/2026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93441"/>
                  </a:ext>
                </a:extLst>
              </a:tr>
              <a:tr h="783793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Celtic Interconnector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Congestion Income Distribution and Long-term FTR auctions on the SEM-FR bidding zone border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SDAC / SIDC: 12/2027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Monthly Auctions: 04/2028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Yearly Auctions: 11-12/2028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5623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E2CD23-BA60-1A01-67DD-060629172B64}"/>
              </a:ext>
            </a:extLst>
          </p:cNvPr>
          <p:cNvGrpSpPr/>
          <p:nvPr/>
        </p:nvGrpSpPr>
        <p:grpSpPr>
          <a:xfrm>
            <a:off x="783776" y="5523148"/>
            <a:ext cx="11047418" cy="683818"/>
            <a:chOff x="1028144" y="5748871"/>
            <a:chExt cx="10020066" cy="7386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6B69BF-6C47-BB5E-96B7-D225B740AD8D}"/>
                </a:ext>
              </a:extLst>
            </p:cNvPr>
            <p:cNvSpPr/>
            <p:nvPr/>
          </p:nvSpPr>
          <p:spPr>
            <a:xfrm>
              <a:off x="1028144" y="5764955"/>
              <a:ext cx="313287" cy="313288"/>
            </a:xfrm>
            <a:prstGeom prst="ellipse">
              <a:avLst/>
            </a:prstGeom>
            <a:solidFill>
              <a:srgbClr val="00A800"/>
            </a:solidFill>
            <a:ln>
              <a:solidFill>
                <a:srgbClr val="00A8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1DEFFE-3A05-453C-BBE9-A2DDD3DBC99C}"/>
                </a:ext>
              </a:extLst>
            </p:cNvPr>
            <p:cNvSpPr txBox="1"/>
            <p:nvPr/>
          </p:nvSpPr>
          <p:spPr>
            <a:xfrm>
              <a:off x="4546934" y="5748871"/>
              <a:ext cx="2813041" cy="7386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constrained timeline and/or notable risks, 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but within MB's appetite 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696033-4BDF-23B0-1F64-6D78B5D9A554}"/>
                </a:ext>
              </a:extLst>
            </p:cNvPr>
            <p:cNvSpPr/>
            <p:nvPr/>
          </p:nvSpPr>
          <p:spPr>
            <a:xfrm>
              <a:off x="4253102" y="5788099"/>
              <a:ext cx="255055" cy="2736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9B16082-D2AA-DC1F-3045-E28280DB2F6B}"/>
                </a:ext>
              </a:extLst>
            </p:cNvPr>
            <p:cNvSpPr/>
            <p:nvPr/>
          </p:nvSpPr>
          <p:spPr>
            <a:xfrm>
              <a:off x="7595183" y="5801195"/>
              <a:ext cx="273600" cy="273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6AB4BC-874D-B508-B1A7-FFEE592BE8F2}"/>
                </a:ext>
              </a:extLst>
            </p:cNvPr>
            <p:cNvSpPr txBox="1"/>
            <p:nvPr/>
          </p:nvSpPr>
          <p:spPr>
            <a:xfrm>
              <a:off x="7894980" y="5801196"/>
              <a:ext cx="3153230" cy="299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likely delay and/or risks outside of MB's appetite 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631376-F0C2-84AC-3153-764FD22F5449}"/>
                </a:ext>
              </a:extLst>
            </p:cNvPr>
            <p:cNvSpPr txBox="1"/>
            <p:nvPr/>
          </p:nvSpPr>
          <p:spPr>
            <a:xfrm>
              <a:off x="1368554" y="5748871"/>
              <a:ext cx="220173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on track and within tolerance</a:t>
              </a:r>
              <a:endParaRPr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299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C1C8CE"/>
      </a:lt2>
      <a:accent1>
        <a:srgbClr val="BD2D67"/>
      </a:accent1>
      <a:accent2>
        <a:srgbClr val="C0C7CD"/>
      </a:accent2>
      <a:accent3>
        <a:srgbClr val="297FD5"/>
      </a:accent3>
      <a:accent4>
        <a:srgbClr val="A94D1E"/>
      </a:accent4>
      <a:accent5>
        <a:srgbClr val="000000"/>
      </a:accent5>
      <a:accent6>
        <a:srgbClr val="3D66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1027_SupportingDocument_SupervisoryBoard_StrategySession_draft_v1" id="{6B659156-830B-5C44-A50B-9C6D88B1F65D}" vid="{99D543EB-B5D0-DC4C-8127-5099BC5615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35929</TotalTime>
  <Words>1299</Words>
  <Application>Microsoft Office PowerPoint</Application>
  <PresentationFormat>Widescreen</PresentationFormat>
  <Paragraphs>270</Paragraphs>
  <Slides>27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HelveticaNeueLT Std Med Ext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JAO Support Hub</vt:lpstr>
      <vt:lpstr>PowerPoint Presentation</vt:lpstr>
      <vt:lpstr>PowerPoint Presentation</vt:lpstr>
      <vt:lpstr>SIDC Cases</vt:lpstr>
      <vt:lpstr>PowerPoint Presentation</vt:lpstr>
      <vt:lpstr>PowerPoint Presentation</vt:lpstr>
      <vt:lpstr>Incident review </vt:lpstr>
      <vt:lpstr>PowerPoint Presentation</vt:lpstr>
      <vt:lpstr>PowerPoint Presentation</vt:lpstr>
    </vt:vector>
  </TitlesOfParts>
  <Company>EBRC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Vizintin</dc:creator>
  <cp:lastModifiedBy>Marco Marelli</cp:lastModifiedBy>
  <cp:revision>206</cp:revision>
  <cp:lastPrinted>2026-05-27T05:53:10Z</cp:lastPrinted>
  <dcterms:created xsi:type="dcterms:W3CDTF">2023-07-11T05:26:45Z</dcterms:created>
  <dcterms:modified xsi:type="dcterms:W3CDTF">2026-05-29T11:21:02Z</dcterms:modified>
</cp:coreProperties>
</file>